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9" r:id="rId3"/>
    <p:sldId id="257" r:id="rId4"/>
    <p:sldId id="260" r:id="rId5"/>
    <p:sldId id="277" r:id="rId6"/>
    <p:sldId id="258" r:id="rId7"/>
    <p:sldId id="261" r:id="rId8"/>
    <p:sldId id="266" r:id="rId9"/>
    <p:sldId id="267" r:id="rId10"/>
    <p:sldId id="269" r:id="rId11"/>
    <p:sldId id="268" r:id="rId12"/>
    <p:sldId id="280" r:id="rId13"/>
    <p:sldId id="276" r:id="rId14"/>
    <p:sldId id="281" r:id="rId15"/>
    <p:sldId id="278" r:id="rId16"/>
    <p:sldId id="262" r:id="rId17"/>
    <p:sldId id="271" r:id="rId18"/>
    <p:sldId id="275" r:id="rId19"/>
    <p:sldId id="270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E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2"/>
    <p:restoredTop sz="94631"/>
  </p:normalViewPr>
  <p:slideViewPr>
    <p:cSldViewPr snapToGrid="0" snapToObjects="1">
      <p:cViewPr varScale="1">
        <p:scale>
          <a:sx n="66" d="100"/>
          <a:sy n="66" d="100"/>
        </p:scale>
        <p:origin x="19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6336-CEE9-894D-B28C-5B1316BAFBE4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5BBF5-C87F-3141-8DAE-CFE518E1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5BBF5-C87F-3141-8DAE-CFE518E1E4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2689"/>
          </a:xfrm>
        </p:spPr>
        <p:txBody>
          <a:bodyPr/>
          <a:lstStyle>
            <a:lvl1pPr>
              <a:defRPr cap="small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8175"/>
            <a:ext cx="7886700" cy="4351338"/>
          </a:xfrm>
        </p:spPr>
        <p:txBody>
          <a:bodyPr/>
          <a:lstStyle>
            <a:lvl1pPr>
              <a:defRPr baseline="0">
                <a:latin typeface="Calibri Light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Horleston &amp; Hawthorn, BSM 2017</a:t>
            </a:r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780" y="6263112"/>
            <a:ext cx="1585297" cy="458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06" y="6263112"/>
            <a:ext cx="2006844" cy="4970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Horleston &amp; Hawthorn, BSM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4FB7B-A902-1946-B5B2-7197249F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549" y="1135063"/>
            <a:ext cx="8470901" cy="2103438"/>
          </a:xfrm>
        </p:spPr>
        <p:txBody>
          <a:bodyPr>
            <a:normAutofit/>
          </a:bodyPr>
          <a:lstStyle/>
          <a:p>
            <a:r>
              <a:rPr lang="en-US" sz="4400" dirty="0"/>
              <a:t>Anthropogenic noise on temporary seismic networks: implications for monitoring arrays in the UK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910529"/>
            <a:ext cx="9144000" cy="1143000"/>
          </a:xfrm>
        </p:spPr>
        <p:txBody>
          <a:bodyPr/>
          <a:lstStyle/>
          <a:p>
            <a:r>
              <a:rPr lang="en-US" b="1" dirty="0" smtClean="0"/>
              <a:t>Anna Horleston</a:t>
            </a:r>
            <a:r>
              <a:rPr lang="en-US" baseline="30000" dirty="0" smtClean="0"/>
              <a:t>1</a:t>
            </a:r>
            <a:r>
              <a:rPr lang="en-US" dirty="0" smtClean="0"/>
              <a:t> &amp; David Hawthorn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University of Bristol, 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British Geological Survey</a:t>
            </a:r>
            <a:endParaRPr lang="en-US" sz="18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90" y="5836445"/>
            <a:ext cx="3728060" cy="923365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" y="5947334"/>
            <a:ext cx="2426517" cy="7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vs Borehole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34581"/>
            <a:ext cx="3673079" cy="2448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4581"/>
            <a:ext cx="3672000" cy="24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6581"/>
            <a:ext cx="3672000" cy="24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86581"/>
            <a:ext cx="367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12354"/>
            <a:ext cx="7560000" cy="5040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Stations by Noise - Winter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453218" y="1567330"/>
            <a:ext cx="2587438" cy="469900"/>
            <a:chOff x="2632262" y="1549400"/>
            <a:chExt cx="2587438" cy="469900"/>
          </a:xfrm>
        </p:grpSpPr>
        <p:sp>
          <p:nvSpPr>
            <p:cNvPr id="12" name="Oval 11"/>
            <p:cNvSpPr/>
            <p:nvPr/>
          </p:nvSpPr>
          <p:spPr>
            <a:xfrm>
              <a:off x="4457700" y="1549400"/>
              <a:ext cx="762000" cy="469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32262" y="1665499"/>
              <a:ext cx="14881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Borehole SM6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783106" y="1784350"/>
              <a:ext cx="6745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631828" y="4451210"/>
            <a:ext cx="502024" cy="640741"/>
            <a:chOff x="1900517" y="4433280"/>
            <a:chExt cx="502024" cy="640741"/>
          </a:xfrm>
        </p:grpSpPr>
        <p:sp>
          <p:nvSpPr>
            <p:cNvPr id="18" name="TextBox 17"/>
            <p:cNvSpPr txBox="1"/>
            <p:nvPr/>
          </p:nvSpPr>
          <p:spPr>
            <a:xfrm>
              <a:off x="1900517" y="4433280"/>
              <a:ext cx="5020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ESK</a:t>
              </a:r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133600" y="4733362"/>
              <a:ext cx="0" cy="340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128316" y="3532354"/>
            <a:ext cx="1510484" cy="752776"/>
            <a:chOff x="2289431" y="3514424"/>
            <a:chExt cx="1510484" cy="752776"/>
          </a:xfrm>
        </p:grpSpPr>
        <p:sp>
          <p:nvSpPr>
            <p:cNvPr id="23" name="TextBox 22"/>
            <p:cNvSpPr txBox="1"/>
            <p:nvPr/>
          </p:nvSpPr>
          <p:spPr>
            <a:xfrm>
              <a:off x="2289431" y="3514424"/>
              <a:ext cx="15104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AU13-00 Trillium borehole</a:t>
              </a:r>
              <a:endParaRPr lang="en-US"/>
            </a:p>
          </p:txBody>
        </p:sp>
        <p:cxnSp>
          <p:nvCxnSpPr>
            <p:cNvPr id="25" name="Straight Arrow Connector 24"/>
            <p:cNvCxnSpPr>
              <a:stCxn id="23" idx="2"/>
            </p:cNvCxnSpPr>
            <p:nvPr/>
          </p:nvCxnSpPr>
          <p:spPr>
            <a:xfrm>
              <a:off x="3044673" y="4022255"/>
              <a:ext cx="331659" cy="2449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887572" y="2617694"/>
            <a:ext cx="1099297" cy="334080"/>
            <a:chOff x="4066616" y="2599764"/>
            <a:chExt cx="1099297" cy="334080"/>
          </a:xfrm>
        </p:grpSpPr>
        <p:sp>
          <p:nvSpPr>
            <p:cNvPr id="28" name="TextBox 27"/>
            <p:cNvSpPr txBox="1"/>
            <p:nvPr/>
          </p:nvSpPr>
          <p:spPr>
            <a:xfrm>
              <a:off x="4066616" y="2599764"/>
              <a:ext cx="7182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AQ07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4784913" y="2752614"/>
              <a:ext cx="381000" cy="181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4428815" y="4715434"/>
            <a:ext cx="177054" cy="3406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192365" y="3868294"/>
            <a:ext cx="718297" cy="918856"/>
            <a:chOff x="4371409" y="3850364"/>
            <a:chExt cx="718297" cy="918856"/>
          </a:xfrm>
        </p:grpSpPr>
        <p:sp>
          <p:nvSpPr>
            <p:cNvPr id="33" name="TextBox 32"/>
            <p:cNvSpPr txBox="1"/>
            <p:nvPr/>
          </p:nvSpPr>
          <p:spPr>
            <a:xfrm>
              <a:off x="4371409" y="3850364"/>
              <a:ext cx="7182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GDLE</a:t>
              </a:r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677339" y="4150446"/>
              <a:ext cx="0" cy="6187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6862739" y="4112830"/>
            <a:ext cx="5916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AQ03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3049928" y="4930588"/>
            <a:ext cx="1267940" cy="497303"/>
            <a:chOff x="3049928" y="4930588"/>
            <a:chExt cx="1267940" cy="497303"/>
          </a:xfrm>
        </p:grpSpPr>
        <p:sp>
          <p:nvSpPr>
            <p:cNvPr id="42" name="TextBox 41"/>
            <p:cNvSpPr txBox="1"/>
            <p:nvPr/>
          </p:nvSpPr>
          <p:spPr>
            <a:xfrm>
              <a:off x="3049928" y="5127809"/>
              <a:ext cx="126794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AU07       AU08  </a:t>
              </a:r>
              <a:endParaRPr lang="en-US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215217" y="5056093"/>
              <a:ext cx="155512" cy="71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3674658" y="4930588"/>
              <a:ext cx="248772" cy="21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817219" y="4921627"/>
            <a:ext cx="1193183" cy="434548"/>
            <a:chOff x="5817219" y="4921627"/>
            <a:chExt cx="1193183" cy="434548"/>
          </a:xfrm>
        </p:grpSpPr>
        <p:cxnSp>
          <p:nvCxnSpPr>
            <p:cNvPr id="48" name="Straight Arrow Connector 47"/>
            <p:cNvCxnSpPr/>
            <p:nvPr/>
          </p:nvCxnSpPr>
          <p:spPr>
            <a:xfrm flipH="1" flipV="1">
              <a:off x="5817219" y="4921627"/>
              <a:ext cx="248772" cy="21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025405" y="5056093"/>
              <a:ext cx="9849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AU20</a:t>
              </a:r>
              <a:endParaRPr lang="en-US"/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 flipH="1">
            <a:off x="5540188" y="3832436"/>
            <a:ext cx="277031" cy="452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27574" y="3532354"/>
            <a:ext cx="888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AQ04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5332568" y="4054686"/>
            <a:ext cx="277031" cy="452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19954" y="3754604"/>
            <a:ext cx="888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AU13-01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8175"/>
            <a:ext cx="4095750" cy="3070618"/>
          </a:xfrm>
        </p:spPr>
        <p:txBody>
          <a:bodyPr/>
          <a:lstStyle/>
          <a:p>
            <a:r>
              <a:rPr lang="en-US" dirty="0" smtClean="0"/>
              <a:t>AQ03 </a:t>
            </a:r>
            <a:r>
              <a:rPr lang="mr-IN" dirty="0" smtClean="0"/>
              <a:t>–</a:t>
            </a:r>
            <a:r>
              <a:rPr lang="en-US" dirty="0" smtClean="0"/>
              <a:t> farmyard</a:t>
            </a:r>
          </a:p>
          <a:p>
            <a:r>
              <a:rPr lang="en-US" dirty="0" smtClean="0"/>
              <a:t>AQ07 </a:t>
            </a:r>
            <a:r>
              <a:rPr lang="mr-IN" dirty="0" smtClean="0"/>
              <a:t>–</a:t>
            </a:r>
            <a:r>
              <a:rPr lang="en-US" dirty="0" smtClean="0"/>
              <a:t> what’s causing low frequency noise?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72" y="267455"/>
            <a:ext cx="3263503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7212"/>
            <a:ext cx="9144000" cy="10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93972"/>
            <a:ext cx="7560000" cy="50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Stations by Noise - Summer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5235388" y="3908872"/>
            <a:ext cx="1075767" cy="752776"/>
            <a:chOff x="5235388" y="3908872"/>
            <a:chExt cx="1075767" cy="752776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5235388" y="4208954"/>
              <a:ext cx="277031" cy="452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22774" y="3908872"/>
              <a:ext cx="88838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AQ04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5956610" y="3287625"/>
            <a:ext cx="354545" cy="621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70859" y="2987543"/>
            <a:ext cx="888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AU07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583023" y="3287625"/>
            <a:ext cx="277031" cy="452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70409" y="2987543"/>
            <a:ext cx="888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AU13-01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453218" y="1567330"/>
            <a:ext cx="2587438" cy="469900"/>
            <a:chOff x="2632262" y="1549400"/>
            <a:chExt cx="2587438" cy="469900"/>
          </a:xfrm>
        </p:grpSpPr>
        <p:sp>
          <p:nvSpPr>
            <p:cNvPr id="28" name="Oval 27"/>
            <p:cNvSpPr/>
            <p:nvPr/>
          </p:nvSpPr>
          <p:spPr>
            <a:xfrm>
              <a:off x="4457700" y="1549400"/>
              <a:ext cx="762000" cy="469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32262" y="1665499"/>
              <a:ext cx="14881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Borehole SM6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783106" y="1784350"/>
              <a:ext cx="6745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631828" y="4451210"/>
            <a:ext cx="502024" cy="640741"/>
            <a:chOff x="1900517" y="4433280"/>
            <a:chExt cx="502024" cy="640741"/>
          </a:xfrm>
        </p:grpSpPr>
        <p:sp>
          <p:nvSpPr>
            <p:cNvPr id="32" name="TextBox 31"/>
            <p:cNvSpPr txBox="1"/>
            <p:nvPr/>
          </p:nvSpPr>
          <p:spPr>
            <a:xfrm>
              <a:off x="1900517" y="4433280"/>
              <a:ext cx="5020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ESK</a:t>
              </a:r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133600" y="4733362"/>
              <a:ext cx="0" cy="340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797683" y="3406851"/>
            <a:ext cx="1428750" cy="752776"/>
            <a:chOff x="2371165" y="3514424"/>
            <a:chExt cx="1428750" cy="752776"/>
          </a:xfrm>
        </p:grpSpPr>
        <p:sp>
          <p:nvSpPr>
            <p:cNvPr id="35" name="TextBox 34"/>
            <p:cNvSpPr txBox="1"/>
            <p:nvPr/>
          </p:nvSpPr>
          <p:spPr>
            <a:xfrm>
              <a:off x="2371165" y="3514424"/>
              <a:ext cx="14287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Trillium borehole</a:t>
              </a:r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3085540" y="3814506"/>
              <a:ext cx="290792" cy="452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654487" y="3886223"/>
            <a:ext cx="718297" cy="1259515"/>
            <a:chOff x="3654487" y="3886223"/>
            <a:chExt cx="718297" cy="1259515"/>
          </a:xfrm>
        </p:grpSpPr>
        <p:grpSp>
          <p:nvGrpSpPr>
            <p:cNvPr id="37" name="Group 36"/>
            <p:cNvGrpSpPr/>
            <p:nvPr/>
          </p:nvGrpSpPr>
          <p:grpSpPr>
            <a:xfrm>
              <a:off x="3654487" y="3886223"/>
              <a:ext cx="718297" cy="918856"/>
              <a:chOff x="4371409" y="3850364"/>
              <a:chExt cx="718297" cy="918856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4371409" y="3850364"/>
                <a:ext cx="71829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GDLE</a:t>
                </a:r>
                <a:endParaRPr lang="en-US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4677339" y="4150446"/>
                <a:ext cx="0" cy="6187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3871890" y="4805079"/>
              <a:ext cx="177054" cy="34065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862739" y="4202475"/>
            <a:ext cx="5916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AQ03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3711636" y="2074844"/>
            <a:ext cx="1054776" cy="341697"/>
            <a:chOff x="4066616" y="2599764"/>
            <a:chExt cx="1099297" cy="334080"/>
          </a:xfrm>
        </p:grpSpPr>
        <p:sp>
          <p:nvSpPr>
            <p:cNvPr id="44" name="TextBox 43"/>
            <p:cNvSpPr txBox="1"/>
            <p:nvPr/>
          </p:nvSpPr>
          <p:spPr>
            <a:xfrm>
              <a:off x="4066616" y="2599764"/>
              <a:ext cx="7182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AQ07</a:t>
              </a:r>
              <a:endParaRPr lang="en-US" dirty="0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4784913" y="2752614"/>
              <a:ext cx="381000" cy="181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3012391" y="4995697"/>
            <a:ext cx="5916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AU08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5900349" y="4796932"/>
            <a:ext cx="1193183" cy="434548"/>
            <a:chOff x="5817219" y="4921627"/>
            <a:chExt cx="1193183" cy="434548"/>
          </a:xfrm>
        </p:grpSpPr>
        <p:cxnSp>
          <p:nvCxnSpPr>
            <p:cNvPr id="51" name="Straight Arrow Connector 50"/>
            <p:cNvCxnSpPr/>
            <p:nvPr/>
          </p:nvCxnSpPr>
          <p:spPr>
            <a:xfrm flipH="1" flipV="1">
              <a:off x="5817219" y="4921627"/>
              <a:ext cx="248772" cy="21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025405" y="5056093"/>
              <a:ext cx="9849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AU20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1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AU13 Site Noise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277815"/>
            <a:ext cx="8515350" cy="47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Performance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650" y="1399309"/>
            <a:ext cx="4106700" cy="45002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The broadband borehole sensor has the best high frequency performance over time. </a:t>
            </a:r>
          </a:p>
          <a:p>
            <a:r>
              <a:rPr lang="en-US" dirty="0" smtClean="0">
                <a:latin typeface="+mj-lt"/>
              </a:rPr>
              <a:t>Location relative to local noise sources seems more important than the deployment method or soil type.</a:t>
            </a:r>
          </a:p>
          <a:p>
            <a:r>
              <a:rPr lang="en-US" dirty="0" smtClean="0">
                <a:latin typeface="+mj-lt"/>
              </a:rPr>
              <a:t>Lancashire is noisier than Yorkshire. Regional variations will affect baseline and traffic light monitoring.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548603"/>
            <a:ext cx="3780000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53209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High frequency noise generally arises from anthropogenic activity with diurnal, seasonal and regional variation.</a:t>
            </a:r>
          </a:p>
          <a:p>
            <a:r>
              <a:rPr lang="en-US" dirty="0" smtClean="0"/>
              <a:t>A theoretical plan of a monitoring network for events &lt;M</a:t>
            </a:r>
            <a:r>
              <a:rPr lang="en-US" baseline="-25000" dirty="0" smtClean="0"/>
              <a:t>L</a:t>
            </a:r>
            <a:r>
              <a:rPr lang="en-US" dirty="0" smtClean="0"/>
              <a:t>=1.0 may not yield expected results when faced with conditions on the ground. </a:t>
            </a:r>
          </a:p>
          <a:p>
            <a:pPr lvl="1"/>
            <a:r>
              <a:rPr lang="en-US" dirty="0" smtClean="0">
                <a:latin typeface="+mj-lt"/>
              </a:rPr>
              <a:t>Monitoring networks need to be tested for efficacy after installation and stations may need to be relocated.</a:t>
            </a:r>
            <a:endParaRPr lang="en-US" dirty="0" smtClean="0"/>
          </a:p>
          <a:p>
            <a:r>
              <a:rPr lang="en-US" dirty="0" smtClean="0"/>
              <a:t>Site location may well be more important than site installation method </a:t>
            </a:r>
            <a:r>
              <a:rPr lang="mr-IN" dirty="0" smtClean="0"/>
              <a:t>–</a:t>
            </a:r>
            <a:r>
              <a:rPr lang="en-US" dirty="0" smtClean="0"/>
              <a:t> better site selection could reduce time needed for deployments and improve results.</a:t>
            </a:r>
          </a:p>
          <a:p>
            <a:r>
              <a:rPr lang="en-US" dirty="0" smtClean="0"/>
              <a:t>Data quality needs to be verified independently.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go to </a:t>
            </a:r>
          </a:p>
          <a:p>
            <a:pPr lvl="1"/>
            <a:r>
              <a:rPr lang="en-US" dirty="0" smtClean="0">
                <a:latin typeface="+mj-lt"/>
              </a:rPr>
              <a:t>DBEIS for funding the Baseline Monitoring Project</a:t>
            </a:r>
          </a:p>
          <a:p>
            <a:pPr lvl="1"/>
            <a:r>
              <a:rPr lang="en-US" dirty="0" smtClean="0">
                <a:latin typeface="+mj-lt"/>
              </a:rPr>
              <a:t>The BGS seismic team, including Brian </a:t>
            </a:r>
            <a:r>
              <a:rPr lang="en-US" dirty="0" err="1" smtClean="0">
                <a:latin typeface="+mj-lt"/>
              </a:rPr>
              <a:t>Baptie</a:t>
            </a:r>
            <a:r>
              <a:rPr lang="en-US" dirty="0" smtClean="0">
                <a:latin typeface="+mj-lt"/>
              </a:rPr>
              <a:t>, Richard Luckett, </a:t>
            </a:r>
            <a:r>
              <a:rPr lang="en-US" dirty="0" err="1">
                <a:latin typeface="+mj-lt"/>
              </a:rPr>
              <a:t>Heiko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Buxel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Rob Clark &amp; </a:t>
            </a:r>
            <a:r>
              <a:rPr lang="en-US" dirty="0">
                <a:latin typeface="+mj-lt"/>
              </a:rPr>
              <a:t>John </a:t>
            </a:r>
            <a:r>
              <a:rPr lang="en-US" dirty="0" smtClean="0">
                <a:latin typeface="+mj-lt"/>
              </a:rPr>
              <a:t>Laughlin.</a:t>
            </a:r>
          </a:p>
          <a:p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3200" dirty="0" smtClean="0">
                <a:latin typeface="+mj-lt"/>
              </a:rPr>
              <a:t>Any questions?</a:t>
            </a:r>
          </a:p>
          <a:p>
            <a:pPr marL="0" indent="0" algn="ctr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400" dirty="0" err="1" smtClean="0">
                <a:latin typeface="+mj-lt"/>
              </a:rPr>
              <a:t>Anna.Horleston@bristol.ac.uk</a:t>
            </a:r>
            <a:endParaRPr lang="en-US" sz="24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Quarry Blast in VOP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 descr="20160726105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5180"/>
            <a:ext cx="6842412" cy="4443718"/>
          </a:xfrm>
          <a:prstGeom prst="rect">
            <a:avLst/>
          </a:prstGeom>
        </p:spPr>
      </p:pic>
      <p:pic>
        <p:nvPicPr>
          <p:cNvPr id="6" name="Picture 5" descr="KMStat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28" y="3477039"/>
            <a:ext cx="2762622" cy="20719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700" y="5841972"/>
            <a:ext cx="8121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Blast from quarry North of Pickering at 10:59 on 26/7/2016. Local magnitude 1.3 ML. </a:t>
            </a:r>
            <a:r>
              <a:rPr lang="en-US" sz="1400" dirty="0" smtClean="0"/>
              <a:t> (Fig. from Brian </a:t>
            </a:r>
            <a:r>
              <a:rPr lang="en-US" sz="1400" dirty="0" err="1" smtClean="0"/>
              <a:t>Baptie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56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Quarry Blasts in VOP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2" y="1277815"/>
            <a:ext cx="7814423" cy="46213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6461" y="3573205"/>
            <a:ext cx="3574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M</a:t>
            </a:r>
            <a:r>
              <a:rPr lang="en-US" sz="2000" baseline="-25000" dirty="0" smtClean="0">
                <a:latin typeface="+mj-lt"/>
              </a:rPr>
              <a:t>L</a:t>
            </a:r>
            <a:r>
              <a:rPr lang="en-US" sz="2000" dirty="0" smtClean="0">
                <a:latin typeface="+mj-lt"/>
              </a:rPr>
              <a:t> = 1 quarry blast located just North of Pickering as recorded at the nearest station, AU20. 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Frequency content of the blast is between 1 and 20 Hz, similar to other blasts in the region.</a:t>
            </a:r>
          </a:p>
        </p:txBody>
      </p:sp>
    </p:spTree>
    <p:extLst>
      <p:ext uri="{BB962C8B-B14F-4D97-AF65-F5344CB8AC3E}">
        <p14:creationId xmlns:p14="http://schemas.microsoft.com/office/powerpoint/2010/main" val="135934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374714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Baseline monitoring in the UK </a:t>
            </a:r>
            <a:r>
              <a:rPr lang="mr-IN" dirty="0" smtClean="0">
                <a:latin typeface="+mj-lt"/>
              </a:rPr>
              <a:t>–</a:t>
            </a:r>
            <a:r>
              <a:rPr lang="en-US" dirty="0" smtClean="0">
                <a:latin typeface="+mj-lt"/>
              </a:rPr>
              <a:t> how and why?</a:t>
            </a:r>
          </a:p>
          <a:p>
            <a:r>
              <a:rPr lang="en-US" dirty="0" err="1" smtClean="0">
                <a:latin typeface="+mj-lt"/>
              </a:rPr>
              <a:t>UKArray</a:t>
            </a:r>
            <a:r>
              <a:rPr lang="en-US" dirty="0" smtClean="0">
                <a:latin typeface="+mj-lt"/>
              </a:rPr>
              <a:t> </a:t>
            </a:r>
            <a:r>
              <a:rPr lang="mr-IN" dirty="0" smtClean="0">
                <a:latin typeface="+mj-lt"/>
              </a:rPr>
              <a:t>–</a:t>
            </a:r>
            <a:r>
              <a:rPr lang="en-US" dirty="0" smtClean="0">
                <a:latin typeface="+mj-lt"/>
              </a:rPr>
              <a:t> what and where?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Site noise comparisons</a:t>
            </a:r>
          </a:p>
          <a:p>
            <a:r>
              <a:rPr lang="en-US" dirty="0" smtClean="0">
                <a:latin typeface="+mj-lt"/>
              </a:rPr>
              <a:t>Diurnal and seasonal variations</a:t>
            </a:r>
          </a:p>
          <a:p>
            <a:r>
              <a:rPr lang="en-US" dirty="0" smtClean="0">
                <a:latin typeface="+mj-lt"/>
              </a:rPr>
              <a:t>Ranking sites by noise</a:t>
            </a:r>
          </a:p>
          <a:p>
            <a:r>
              <a:rPr lang="en-US" dirty="0" smtClean="0">
                <a:latin typeface="+mj-lt"/>
              </a:rPr>
              <a:t>Conclusions</a:t>
            </a:r>
          </a:p>
          <a:p>
            <a:r>
              <a:rPr lang="en-US" dirty="0" smtClean="0">
                <a:latin typeface="+mj-lt"/>
              </a:rPr>
              <a:t>Implications for monitoring networks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Apply beam-forming techniques for event detection (after Verdon et al. 2017) to test the impact of noise on event detection.</a:t>
            </a:r>
          </a:p>
          <a:p>
            <a:r>
              <a:rPr lang="en-US" dirty="0" smtClean="0"/>
              <a:t>Compare different instrumentation </a:t>
            </a:r>
            <a:r>
              <a:rPr lang="mr-IN" dirty="0" smtClean="0"/>
              <a:t>–</a:t>
            </a:r>
            <a:r>
              <a:rPr lang="en-US" dirty="0" smtClean="0"/>
              <a:t> there is data available for a 6TD deployment in Lancashire (thanks to </a:t>
            </a:r>
            <a:r>
              <a:rPr lang="en-US" dirty="0" err="1" smtClean="0"/>
              <a:t>Guralp</a:t>
            </a:r>
            <a:r>
              <a:rPr lang="en-US" dirty="0" smtClean="0"/>
              <a:t> and </a:t>
            </a:r>
            <a:r>
              <a:rPr lang="en-US" dirty="0" err="1" smtClean="0"/>
              <a:t>Cuadrilla</a:t>
            </a:r>
            <a:r>
              <a:rPr lang="en-US" dirty="0" smtClean="0"/>
              <a:t>). This will be combined with our stations.</a:t>
            </a:r>
          </a:p>
          <a:p>
            <a:r>
              <a:rPr lang="en-US" dirty="0" smtClean="0"/>
              <a:t>If/when fracking occurs the </a:t>
            </a:r>
            <a:r>
              <a:rPr lang="en-US" dirty="0" err="1" smtClean="0"/>
              <a:t>UKArray</a:t>
            </a:r>
            <a:r>
              <a:rPr lang="en-US" dirty="0" smtClean="0"/>
              <a:t> sites will still be in place in Lancashire and Yorkshire so we will be able to test detection methodologies with production phase data.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7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in the UK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7815"/>
            <a:ext cx="7886700" cy="48991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+mj-lt"/>
              </a:rPr>
              <a:t>With the introduction of the UK traffic light scheme there is a requirement for baseline monitoring for a year prior to activities, ideally with a magnitude of completeness of M</a:t>
            </a:r>
            <a:r>
              <a:rPr lang="en-US" baseline="-25000" dirty="0" smtClean="0">
                <a:latin typeface="+mj-lt"/>
              </a:rPr>
              <a:t>L</a:t>
            </a:r>
            <a:r>
              <a:rPr lang="en-US" dirty="0" smtClean="0">
                <a:latin typeface="+mj-lt"/>
              </a:rPr>
              <a:t> = 0.0.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+mj-lt"/>
              </a:rPr>
              <a:t>This presents a new challenge to our instrumentation and traditional monitoring methods.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+mj-lt"/>
              </a:rPr>
              <a:t>Borehole arrays and dense surface arrays are expensive and intrusive to the local population.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+mj-lt"/>
              </a:rPr>
              <a:t>Surface stations suffer from local noise in the frequency range of interest.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UKArray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7815"/>
            <a:ext cx="3752850" cy="45228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Building on the BGS permanent network, </a:t>
            </a:r>
            <a:r>
              <a:rPr lang="en-US" dirty="0" err="1" smtClean="0"/>
              <a:t>UKArray</a:t>
            </a:r>
            <a:r>
              <a:rPr lang="en-US" dirty="0" smtClean="0"/>
              <a:t> is a transportable, temporary network.</a:t>
            </a:r>
          </a:p>
          <a:p>
            <a:r>
              <a:rPr lang="en-US" dirty="0" smtClean="0"/>
              <a:t>The first phase is focused on the North of England with dense arrays around Kirby </a:t>
            </a:r>
            <a:r>
              <a:rPr lang="en-US" dirty="0" err="1" smtClean="0"/>
              <a:t>Misperton</a:t>
            </a:r>
            <a:r>
              <a:rPr lang="en-US" dirty="0" smtClean="0"/>
              <a:t> and Lancashire.</a:t>
            </a:r>
          </a:p>
          <a:p>
            <a:r>
              <a:rPr lang="en-US" dirty="0" smtClean="0"/>
              <a:t>Real-time telemetered </a:t>
            </a:r>
            <a:r>
              <a:rPr lang="en-US" dirty="0" err="1" smtClean="0"/>
              <a:t>Guralp</a:t>
            </a:r>
            <a:r>
              <a:rPr lang="en-US" dirty="0" smtClean="0"/>
              <a:t> CMG-3ESPs and SM-6 4.5Hz borehole geophones.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860" y="365126"/>
            <a:ext cx="3989341" cy="58196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7600" y="1384300"/>
            <a:ext cx="88900" cy="101600"/>
          </a:xfrm>
          <a:prstGeom prst="rect">
            <a:avLst/>
          </a:prstGeom>
          <a:solidFill>
            <a:srgbClr val="0FE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65550" cy="2581274"/>
          </a:xfrm>
        </p:spPr>
        <p:txBody>
          <a:bodyPr/>
          <a:lstStyle/>
          <a:p>
            <a:r>
              <a:rPr lang="en-US" dirty="0" smtClean="0"/>
              <a:t>Typical Station Deployment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6" name="Picture 5" descr="W:\Teams\EQS\NEM\Data\Field_Sec\Site Information\UK Site Information\Temporary Deployment\UK Array\individual site details\AT08-myton-on-swale\site-visit-photos\2015234-AT08\DSCN08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13" y="365126"/>
            <a:ext cx="3888898" cy="275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:\Teams\EQS\NEM\Data\Field_Sec\Site Information\UK Site Information\Temporary Deployment\UK Array\individual site details\AT08-myton-on-swale\site-visit-photos\2015234-AT08\DSCN08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" y="3381704"/>
            <a:ext cx="3518853" cy="276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W:\Teams\EQS\NEM\Data\Field_Sec\Site Information\UK Site Information\Temporary Deployment\UK Array\individual site details\AT08-myton-on-swale\site-visit-photos\2015-08-28-AT08\DSCN08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13" y="3381704"/>
            <a:ext cx="3790950" cy="2761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2944604" cy="348384"/>
          </a:xfrm>
        </p:spPr>
        <p:txBody>
          <a:bodyPr/>
          <a:lstStyle/>
          <a:p>
            <a:r>
              <a:rPr lang="en-US" dirty="0" smtClean="0"/>
              <a:t>Horleston &amp; Hawthorn, BSM 2017</a:t>
            </a:r>
            <a:endParaRPr lang="en-US" dirty="0"/>
          </a:p>
        </p:txBody>
      </p:sp>
      <p:pic>
        <p:nvPicPr>
          <p:cNvPr id="5" name="Picture 4" descr="AU08.HHZ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263"/>
            <a:ext cx="2970020" cy="1990033"/>
          </a:xfrm>
          <a:prstGeom prst="rect">
            <a:avLst/>
          </a:prstGeom>
        </p:spPr>
      </p:pic>
      <p:pic>
        <p:nvPicPr>
          <p:cNvPr id="6" name="Picture 5" descr="AU09.HHZ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7" y="1528263"/>
            <a:ext cx="2997828" cy="2008667"/>
          </a:xfrm>
          <a:prstGeom prst="rect">
            <a:avLst/>
          </a:prstGeom>
        </p:spPr>
      </p:pic>
      <p:pic>
        <p:nvPicPr>
          <p:cNvPr id="7" name="Picture 6" descr="AU11.HHZ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" y="3739094"/>
            <a:ext cx="2997828" cy="2008667"/>
          </a:xfrm>
          <a:prstGeom prst="rect">
            <a:avLst/>
          </a:prstGeom>
        </p:spPr>
      </p:pic>
      <p:pic>
        <p:nvPicPr>
          <p:cNvPr id="8" name="Picture 7" descr="AU15.HHZ.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02" y="1524003"/>
            <a:ext cx="2982733" cy="1998552"/>
          </a:xfrm>
          <a:prstGeom prst="rect">
            <a:avLst/>
          </a:prstGeom>
        </p:spPr>
      </p:pic>
      <p:pic>
        <p:nvPicPr>
          <p:cNvPr id="9" name="Picture 8" descr="AU18.HHZ.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98" y="3752194"/>
            <a:ext cx="2958725" cy="1982465"/>
          </a:xfrm>
          <a:prstGeom prst="rect">
            <a:avLst/>
          </a:prstGeom>
        </p:spPr>
      </p:pic>
      <p:pic>
        <p:nvPicPr>
          <p:cNvPr id="10" name="Picture 9" descr="AU20.HHZ.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74" y="3752194"/>
            <a:ext cx="2997828" cy="2008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4073513" y="-3542105"/>
            <a:ext cx="738664" cy="8589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3600" cap="small" dirty="0" smtClean="0">
                <a:solidFill>
                  <a:srgbClr val="C00000"/>
                </a:solidFill>
              </a:rPr>
              <a:t>Noise Performance </a:t>
            </a:r>
            <a:r>
              <a:rPr lang="mr-IN" sz="3600" cap="small" dirty="0" smtClean="0">
                <a:solidFill>
                  <a:srgbClr val="C00000"/>
                </a:solidFill>
              </a:rPr>
              <a:t>–</a:t>
            </a:r>
            <a:r>
              <a:rPr lang="en-GB" sz="3600" cap="small" dirty="0" smtClean="0">
                <a:solidFill>
                  <a:srgbClr val="C00000"/>
                </a:solidFill>
              </a:rPr>
              <a:t> PQLX</a:t>
            </a:r>
            <a:endParaRPr lang="en-US" sz="3600" cap="sm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Mode Lines - VOP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5"/>
          <a:stretch/>
        </p:blipFill>
        <p:spPr>
          <a:xfrm>
            <a:off x="2226059" y="3613600"/>
            <a:ext cx="3553648" cy="2520000"/>
          </a:xfr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4"/>
          <a:stretch/>
        </p:blipFill>
        <p:spPr>
          <a:xfrm>
            <a:off x="7915017" y="2161522"/>
            <a:ext cx="1200665" cy="2904156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2"/>
          <a:stretch/>
        </p:blipFill>
        <p:spPr>
          <a:xfrm>
            <a:off x="409320" y="1117083"/>
            <a:ext cx="3593563" cy="2520000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3"/>
          <a:stretch/>
        </p:blipFill>
        <p:spPr>
          <a:xfrm>
            <a:off x="4182298" y="1117083"/>
            <a:ext cx="355330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Variations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29" y="1185862"/>
            <a:ext cx="3673079" cy="2448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34581"/>
            <a:ext cx="3673079" cy="2448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9" y="1185862"/>
            <a:ext cx="3672000" cy="24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08" y="3631700"/>
            <a:ext cx="3677400" cy="2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Variations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Horleston &amp; Hawthorn, BSM 2017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0" y="3532981"/>
            <a:ext cx="3672000" cy="244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0" y="1084981"/>
            <a:ext cx="3672000" cy="24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532981"/>
            <a:ext cx="3672000" cy="24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84981"/>
            <a:ext cx="367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16790</TotalTime>
  <Words>706</Words>
  <Application>Microsoft Macintosh PowerPoint</Application>
  <PresentationFormat>On-screen Show (4:3)</PresentationFormat>
  <Paragraphs>100</Paragraphs>
  <Slides>20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Mangal</vt:lpstr>
      <vt:lpstr>Arial</vt:lpstr>
      <vt:lpstr>Office Theme</vt:lpstr>
      <vt:lpstr>Anthropogenic noise on temporary seismic networks: implications for monitoring arrays in the UK</vt:lpstr>
      <vt:lpstr>Outline</vt:lpstr>
      <vt:lpstr>Monitoring in the UK</vt:lpstr>
      <vt:lpstr>UKArray</vt:lpstr>
      <vt:lpstr>Typical Station Deployment </vt:lpstr>
      <vt:lpstr>PowerPoint Presentation</vt:lpstr>
      <vt:lpstr>Summer Mode Lines - VOP</vt:lpstr>
      <vt:lpstr>Diurnal Variations</vt:lpstr>
      <vt:lpstr>Seasonal Variations</vt:lpstr>
      <vt:lpstr>Surface vs Borehole</vt:lpstr>
      <vt:lpstr>Ranking Stations by Noise - Winter</vt:lpstr>
      <vt:lpstr>Site views</vt:lpstr>
      <vt:lpstr>Ranking Stations by Noise - Summer</vt:lpstr>
      <vt:lpstr>AU13 Site Noise Source</vt:lpstr>
      <vt:lpstr>Station Performance Overview</vt:lpstr>
      <vt:lpstr>Implications for Monitoring</vt:lpstr>
      <vt:lpstr>Acknowledgements</vt:lpstr>
      <vt:lpstr>Quarry Blast in VOP</vt:lpstr>
      <vt:lpstr>Quarry Blasts in VOP</vt:lpstr>
      <vt:lpstr>Further Work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noise on temporary seismic networks: implications for monitoring arrays in the UK</dc:title>
  <dc:creator>Anna Horleston</dc:creator>
  <cp:lastModifiedBy>Anna Horleston</cp:lastModifiedBy>
  <cp:revision>64</cp:revision>
  <dcterms:created xsi:type="dcterms:W3CDTF">2017-03-06T15:04:37Z</dcterms:created>
  <dcterms:modified xsi:type="dcterms:W3CDTF">2017-04-05T11:11:57Z</dcterms:modified>
</cp:coreProperties>
</file>