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92" r:id="rId4"/>
    <p:sldId id="282" r:id="rId5"/>
    <p:sldId id="290" r:id="rId6"/>
    <p:sldId id="291" r:id="rId7"/>
    <p:sldId id="283" r:id="rId8"/>
    <p:sldId id="288" r:id="rId9"/>
    <p:sldId id="289" r:id="rId10"/>
    <p:sldId id="260" r:id="rId11"/>
    <p:sldId id="261" r:id="rId12"/>
    <p:sldId id="285" r:id="rId13"/>
    <p:sldId id="262" r:id="rId14"/>
    <p:sldId id="272" r:id="rId15"/>
    <p:sldId id="273" r:id="rId16"/>
    <p:sldId id="274" r:id="rId17"/>
    <p:sldId id="266" r:id="rId18"/>
    <p:sldId id="275" r:id="rId19"/>
    <p:sldId id="276" r:id="rId20"/>
    <p:sldId id="279" r:id="rId21"/>
    <p:sldId id="258" r:id="rId22"/>
    <p:sldId id="287" r:id="rId23"/>
    <p:sldId id="278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92" d="100"/>
          <a:sy n="9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05/04/17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05/04/17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05/04/17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05/04/17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05/04/17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05/04/17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05/04/17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05/04/17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05/04/17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05/04/17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05/04/17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t>05/04/17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424936" cy="1470025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Near-Surface Structure of the North Anatolian Fault Zone from Ambient Noise Tomography </a:t>
            </a: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450912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George Taylor, Sebastian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Rost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Greg Houseman and Gregor Hillers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" y="5895163"/>
            <a:ext cx="1356044" cy="950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09" y="5892014"/>
            <a:ext cx="2601379" cy="1014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92014"/>
            <a:ext cx="1512962" cy="979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" y="0"/>
            <a:ext cx="7740885" cy="576064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Ray path coverage for Rayleigh waves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7504" y="606794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5" y="1295494"/>
            <a:ext cx="4188026" cy="45444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664" y="77842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2.5 s period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386" y="5941969"/>
            <a:ext cx="8800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 velocity measurements made between 1.5 s and 6.0 s.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Any station pairs with a travel time residual &gt; 5 s through a constant velocity model are removed.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74" y="1295494"/>
            <a:ext cx="4188026" cy="45444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72200" y="77842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4.5 s period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8707897" cy="698823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Both Rayleigh and Love waves are retrieved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5784208"/>
            <a:ext cx="9108504" cy="1317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Correlation functions are calculated for all 9 component combinations.</a:t>
            </a: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Rayleigh dispersion curves are computed after logarithmic stacking of ZZ, ZR, RR, RZ components (</a:t>
            </a:r>
            <a:r>
              <a:rPr lang="en-GB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Campillo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 al, 1996)</a:t>
            </a: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99560"/>
            <a:ext cx="7484806" cy="528914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83538" y="674937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93565" y="1373760"/>
            <a:ext cx="1890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ZZ, ZR, RR, RZ = Rayleigh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TT = Love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7201384" y="2730473"/>
            <a:ext cx="726642" cy="72601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0800000">
            <a:off x="7326302" y="4536609"/>
            <a:ext cx="360040" cy="3103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862591" y="2988483"/>
            <a:ext cx="1177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Source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8418" y="490550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Receiver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0154" y="4509373"/>
            <a:ext cx="111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Transverse</a:t>
            </a:r>
          </a:p>
          <a:p>
            <a:pPr algn="ctr"/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(T)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555603" y="4725144"/>
            <a:ext cx="68880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92499" y="3861048"/>
            <a:ext cx="0" cy="6755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01384" y="3589620"/>
            <a:ext cx="111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Radial</a:t>
            </a:r>
          </a:p>
          <a:p>
            <a:pPr algn="ctr"/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(R)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41524" y="5797119"/>
                <a:ext cx="512775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𝒈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𝒎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𝑜𝑏𝑠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panose="020B0604020202020204" pitchFamily="34" charset="0"/>
                            </a:rPr>
                            <m:t>𝜖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𝒎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𝑇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𝒎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524" y="5797119"/>
                <a:ext cx="5127750" cy="5186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37" y="-6093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Non-linear inversion using the Fast Marching Method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7504" y="1052736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50707" y="119850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 velocity inversion (Rawlinson and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Sambridge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2005)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91" y="5733256"/>
            <a:ext cx="231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inimise objective function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09123" y="6056421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3" descr="Cov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b="32495"/>
          <a:stretch/>
        </p:blipFill>
        <p:spPr bwMode="auto">
          <a:xfrm>
            <a:off x="4628256" y="2371706"/>
            <a:ext cx="45157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06094" y="3205454"/>
            <a:ext cx="4286766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Calculate ray paths through the model using Fast Marching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Method (Sethian and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Popovici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, 1999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Estimate travel times.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1885936"/>
            <a:ext cx="646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Start with a constant velocity model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981425" y="2255268"/>
            <a:ext cx="936104" cy="813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91680" y="4122832"/>
            <a:ext cx="0" cy="4735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259633" y="4941168"/>
            <a:ext cx="288031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9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" b="23012"/>
          <a:stretch/>
        </p:blipFill>
        <p:spPr>
          <a:xfrm>
            <a:off x="4599737" y="911783"/>
            <a:ext cx="4176465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9482"/>
            <a:ext cx="5328592" cy="562074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 velocity maps – 1.5 s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79573" y="559613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" b="21793"/>
          <a:stretch/>
        </p:blipFill>
        <p:spPr>
          <a:xfrm>
            <a:off x="223188" y="911783"/>
            <a:ext cx="4176464" cy="410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836" y="5844217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Relatively poor data coverage.</a:t>
            </a:r>
          </a:p>
          <a:p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Armutlu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block appears faster than Istanbul Zone or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Sakarya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Terrane.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9027" y="583109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Low velocities most prominent in the NW of the array.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Armutlu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mountains appear slightly faster.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3" r="32064" b="14715"/>
          <a:stretch/>
        </p:blipFill>
        <p:spPr>
          <a:xfrm>
            <a:off x="2023327" y="4944231"/>
            <a:ext cx="4539691" cy="576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5676" y="58349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Rayleigh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5803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Love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9532" y="544921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 velocity (km/s)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0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b="22153"/>
          <a:stretch/>
        </p:blipFill>
        <p:spPr>
          <a:xfrm>
            <a:off x="4599737" y="908719"/>
            <a:ext cx="4176465" cy="4104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22025"/>
          <a:stretch/>
        </p:blipFill>
        <p:spPr>
          <a:xfrm>
            <a:off x="223188" y="908719"/>
            <a:ext cx="4176464" cy="4104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9482"/>
            <a:ext cx="5328592" cy="562074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 velocity maps – 2.5 s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79573" y="559613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3431" y="5661248"/>
            <a:ext cx="428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Adapazari Basin and another low velocity zone to the north of the fault, along with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Pamukova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Basin on southern branch.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Armutlu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Mountains clear.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5661248"/>
            <a:ext cx="3779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NW anomaly prominent. Adapazari less so.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Fault strands associated with strong gradients.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Armutlu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appears fast.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3" r="32064" b="14715"/>
          <a:stretch/>
        </p:blipFill>
        <p:spPr>
          <a:xfrm>
            <a:off x="2023327" y="4944231"/>
            <a:ext cx="4539691" cy="576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5676" y="58349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Rayleigh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5803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Love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9532" y="544921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 velocity (km/s)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6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3" b="22111"/>
          <a:stretch/>
        </p:blipFill>
        <p:spPr>
          <a:xfrm>
            <a:off x="4594868" y="908720"/>
            <a:ext cx="4181334" cy="41044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" b="22025"/>
          <a:stretch/>
        </p:blipFill>
        <p:spPr>
          <a:xfrm>
            <a:off x="227357" y="908720"/>
            <a:ext cx="4176464" cy="410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9482"/>
            <a:ext cx="5328592" cy="562074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 velocity maps – 3.5 s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79573" y="559613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3" r="32064" b="14715"/>
          <a:stretch/>
        </p:blipFill>
        <p:spPr>
          <a:xfrm>
            <a:off x="2023327" y="4944231"/>
            <a:ext cx="4539691" cy="576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5676" y="58349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Rayleigh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5803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Love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9532" y="544921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 velocity (km/s)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67763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Adapazari and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Pamukova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still visible but less pronounced. Anomaly to the NW still strong. High velocities in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Armutlu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5831096"/>
            <a:ext cx="427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Armutlu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Mountains extremely fast. Strong velocity gradient associated with northern fault branch. 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3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6" b="21952"/>
          <a:stretch/>
        </p:blipFill>
        <p:spPr>
          <a:xfrm>
            <a:off x="4607565" y="908720"/>
            <a:ext cx="4172530" cy="4104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6" b="21952"/>
          <a:stretch/>
        </p:blipFill>
        <p:spPr>
          <a:xfrm>
            <a:off x="227357" y="908720"/>
            <a:ext cx="4172530" cy="410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9482"/>
            <a:ext cx="5328592" cy="562074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 velocity maps – 4.5 s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79573" y="559613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3" r="32064" b="14715"/>
          <a:stretch/>
        </p:blipFill>
        <p:spPr>
          <a:xfrm>
            <a:off x="2023327" y="4944231"/>
            <a:ext cx="4539691" cy="576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5676" y="58349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Rayleigh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5803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Love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9532" y="544921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 velocity (km/s)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91" y="5831096"/>
            <a:ext cx="4406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Adapazari and NW anomaly still visible. Uniform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ast, potentially basement rocks across most of the image. 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7712" y="5805264"/>
            <a:ext cx="4406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Strong velocity gradient near the northern branch of the fault.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Armutlu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mountains and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Pamukova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distiguishable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-120383"/>
            <a:ext cx="8064896" cy="792088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Rayleigh S-wave maps and profile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6136" y="1462095"/>
            <a:ext cx="4008044" cy="3312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72" y="2780928"/>
            <a:ext cx="5503385" cy="388843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1702" y="620688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4181" y="692696"/>
            <a:ext cx="206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km depth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5229200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Low velocity anomalies near faults.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Seem to be correlated with presence of sediments / basins.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2044" y="80041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Wathelet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2008.</a:t>
            </a:r>
          </a:p>
          <a:p>
            <a:r>
              <a:rPr lang="en-GB" sz="1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Sambridge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1999.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19672" y="1484784"/>
            <a:ext cx="0" cy="252028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35896" y="1268760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S-wave velocity inversion performed using a </a:t>
            </a:r>
            <a:r>
              <a:rPr lang="en-US" dirty="0" err="1" smtClean="0">
                <a:latin typeface="Helvetica"/>
                <a:cs typeface="Helvetica"/>
              </a:rPr>
              <a:t>neighbourhood</a:t>
            </a:r>
            <a:r>
              <a:rPr lang="en-US" dirty="0" smtClean="0">
                <a:latin typeface="Helvetica"/>
                <a:cs typeface="Helvetica"/>
              </a:rPr>
              <a:t> algorithm.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5000 random models are generated.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Best fitting models undergo weighted average to form S-wave velocity maps.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0316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30" y="2829050"/>
            <a:ext cx="5498988" cy="3885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1677" y="1458515"/>
            <a:ext cx="4014112" cy="3317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640" y="-123706"/>
            <a:ext cx="8064896" cy="792088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Love S-wave maps and profile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0895" y="-626959"/>
            <a:ext cx="3478058" cy="492189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1702" y="620688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4181" y="692696"/>
            <a:ext cx="206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km depth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22920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Velocities lower in general.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Difference between Love and Rayleigh implies radial anisotropy.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2044" y="80041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Wathelet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2008.</a:t>
            </a:r>
          </a:p>
          <a:p>
            <a:r>
              <a:rPr lang="en-GB" sz="1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Sambridge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1999.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0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823" y="-245469"/>
            <a:ext cx="9180512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Conclusions</a:t>
            </a: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7504" y="764704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461772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Low seismic velocities in the upper 3 km of both branches of the North Anatolian Fault.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07680" y="4633855"/>
            <a:ext cx="4788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Low velocities also associated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sediments in Adapazari,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Pamukova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Izmit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4216" y="588953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Metamorphic rocks in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Armutlu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mountains have fast seismic velocity. Both fault strands go around these units.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/>
          <a:stretch/>
        </p:blipFill>
        <p:spPr>
          <a:xfrm>
            <a:off x="-7258" y="1052736"/>
            <a:ext cx="5522914" cy="33123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44" y="2564904"/>
            <a:ext cx="4536504" cy="864096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solidFill>
              <a:schemeClr val="tx1"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2521" y="1226311"/>
            <a:ext cx="365951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3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7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North Anatolian Fault is a large continental transform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723038"/>
            <a:ext cx="4196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Arabia pushes north whilst Hellenic trench pulls south west.</a:t>
            </a:r>
          </a:p>
          <a:p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 NAF is 1200 km long with a slip rate of 20-30 mm/yr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35" y="1090236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1268761"/>
            <a:ext cx="4787986" cy="29160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418081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Hussein, 2016</a:t>
            </a:r>
            <a:endParaRPr lang="en-GB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1640" y="2060848"/>
            <a:ext cx="64807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8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40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Dense arrays provide images of fault zone structure</a:t>
            </a: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76" b="50000"/>
          <a:stretch/>
        </p:blipFill>
        <p:spPr>
          <a:xfrm>
            <a:off x="279309" y="1275052"/>
            <a:ext cx="3745125" cy="34441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64135" y="1090236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786" y="6452917"/>
            <a:ext cx="439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Zigone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et al, 2015, </a:t>
            </a:r>
            <a:r>
              <a:rPr lang="en-GB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Pure Appl. </a:t>
            </a:r>
            <a:r>
              <a:rPr lang="en-GB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Geophys</a:t>
            </a:r>
            <a:r>
              <a:rPr lang="en-GB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5" b="50186"/>
          <a:stretch/>
        </p:blipFill>
        <p:spPr>
          <a:xfrm>
            <a:off x="4873309" y="3140968"/>
            <a:ext cx="3960440" cy="35760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1301" y="149274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Rayleigh and Love wave tomography of southern California.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San Andreas and San Jacinto Fault have low velocities at short periods.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79715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Low seismic velocities can be caused by: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Presence of pull-apart sedimentary basins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Low velocity rocks formed by cumulative </a:t>
            </a:r>
            <a:r>
              <a:rPr lang="en-GB" smtClean="0">
                <a:latin typeface="Helvetica" panose="020B0604020202020204" pitchFamily="34" charset="0"/>
                <a:cs typeface="Helvetica" panose="020B0604020202020204" pitchFamily="34" charset="0"/>
              </a:rPr>
              <a:t>damage processes.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0" t="18049" r="46918" b="36468"/>
          <a:stretch/>
        </p:blipFill>
        <p:spPr>
          <a:xfrm>
            <a:off x="4014293" y="1246174"/>
            <a:ext cx="629715" cy="33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9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" y="0"/>
            <a:ext cx="8568952" cy="562074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Why are Rayleigh and Love waves different?</a:t>
            </a: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79512" y="692696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 b="46298"/>
          <a:stretch/>
        </p:blipFill>
        <p:spPr>
          <a:xfrm>
            <a:off x="6084168" y="986306"/>
            <a:ext cx="2382688" cy="1080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15" b="11961"/>
          <a:stretch/>
        </p:blipFill>
        <p:spPr>
          <a:xfrm>
            <a:off x="323528" y="980728"/>
            <a:ext cx="2916690" cy="9509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636" y="21270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Rayleigh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1436" y="21270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Love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6596390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Helvetica" panose="020B0604020202020204" pitchFamily="34" charset="0"/>
                <a:cs typeface="Helvetica" panose="020B0604020202020204" pitchFamily="34" charset="0"/>
              </a:rPr>
              <a:t>http://www.lamit.ro/images/earthquake-l-r-waves-passage.jpg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4983" y="2630487"/>
            <a:ext cx="3600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Sensitive to SH velocities.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Higher sensitivity to shallow structures. 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912" y="2861320"/>
            <a:ext cx="3600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Sensitive to P and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SV velocities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1771" y="4594642"/>
            <a:ext cx="433320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Not possible to invert both together for an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isotropic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S-wave velocity model.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Differences between Rayleigh and Love wave tomography imply significant anisotropy.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35696" y="3375018"/>
            <a:ext cx="720080" cy="10377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31639" y="3966937"/>
            <a:ext cx="426688" cy="5259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1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Checkerboard test at 2.5 s period</a:t>
            </a: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71823" y="1018454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937718" cy="4996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3" y="1844824"/>
            <a:ext cx="3880968" cy="49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3407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Synthetic velocity model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2226" y="1120416"/>
            <a:ext cx="444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Perform inversion with our ray coverage, using travel times from synthetic model.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5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Invert for S-wave velocity vs depth with a neighbourhood algorithm</a:t>
            </a: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71823" y="1018454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2890878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563" y="1124744"/>
            <a:ext cx="5192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Start with randomly generated models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(S-wave velocity and layer thickness)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with some constraints.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Randomly perturb model parameters of the best-fitting models.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Accept new models if data misfit is lower.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37890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Wathelet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2008.</a:t>
            </a:r>
          </a:p>
          <a:p>
            <a:r>
              <a:rPr lang="en-GB" sz="1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Sambridge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1999.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4581128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Generate 5000 possible models.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Accept all models with dispersion curves with misfit lower than 25% (for Rayleigh) or 35% (for Love) to the group velocity tomography.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0"/>
          <a:stretch/>
        </p:blipFill>
        <p:spPr>
          <a:xfrm rot="5400000">
            <a:off x="280970" y="3975614"/>
            <a:ext cx="3925468" cy="254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9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7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North Anatolian Fault is a large continental transform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723038"/>
            <a:ext cx="4196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Arabia pushes north whilst Hellenic trench pulls south west.</a:t>
            </a:r>
          </a:p>
          <a:p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 NAF is 1200 km long with a slip rate of 20-30 mm/yr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35" y="1090236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1268761"/>
            <a:ext cx="4787986" cy="29160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418081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Hussein, 2016</a:t>
            </a:r>
            <a:endParaRPr lang="en-GB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135" y="4653136"/>
            <a:ext cx="3900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study the Marmara region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Epicentre of the 1999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Izmit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Düzce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earthquakes.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Three distinct crustal blocks control the tectonics here.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1640" y="2060848"/>
            <a:ext cx="64807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sakarya_overvi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4283968" cy="3130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4221088"/>
            <a:ext cx="212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Istanbul Zone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52292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Helvetica"/>
                <a:cs typeface="Helvetica"/>
              </a:rPr>
              <a:t>Armutlu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Helvetica"/>
                <a:cs typeface="Helvetica"/>
              </a:rPr>
              <a:t>Sakarya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err="1" smtClean="0">
                <a:latin typeface="Helvetica"/>
                <a:cs typeface="Helvetica"/>
              </a:rPr>
              <a:t>Terrane</a:t>
            </a:r>
            <a:endParaRPr lang="en-US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9779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8071" y="460188"/>
            <a:ext cx="4086225" cy="5610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82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Imaging crustal structure in the rupture zone of 1999 </a:t>
            </a:r>
            <a:r>
              <a:rPr lang="en-GB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Izmit</a:t>
            </a:r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earthquake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206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Adapazari Basin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4135" y="1090236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446" y="1984399"/>
            <a:ext cx="203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Izmit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rupture zone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88964" y="2353731"/>
            <a:ext cx="2290948" cy="692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16016" y="2447103"/>
            <a:ext cx="3239025" cy="549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4135" y="5440366"/>
            <a:ext cx="897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North – Istanbul Zone: Continental fragment with deep sedimentary basin; overlain with clastic sediments.</a:t>
            </a:r>
          </a:p>
        </p:txBody>
      </p:sp>
    </p:spTree>
    <p:extLst>
      <p:ext uri="{BB962C8B-B14F-4D97-AF65-F5344CB8AC3E}">
        <p14:creationId xmlns:p14="http://schemas.microsoft.com/office/powerpoint/2010/main" val="96409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8071" y="460188"/>
            <a:ext cx="4086225" cy="5610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82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Imaging crustal structure in the rupture zone of 1999 </a:t>
            </a:r>
            <a:r>
              <a:rPr lang="en-GB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Izmit</a:t>
            </a:r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earthquake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206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Adapazari Basin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4135" y="1090236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06580" y="3501008"/>
            <a:ext cx="257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Pamukova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Basin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46" y="1984399"/>
            <a:ext cx="203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Izmit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rupture zone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021422"/>
            <a:ext cx="1743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Armutlu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Mountains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87624" y="3212976"/>
            <a:ext cx="2736304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88964" y="2353731"/>
            <a:ext cx="2290948" cy="692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16016" y="2447103"/>
            <a:ext cx="3239025" cy="549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067944" y="3667753"/>
            <a:ext cx="3699592" cy="2317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4135" y="5440366"/>
            <a:ext cx="8979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North – Istanbul Zone: Continental fragment with deep sedimentary basin; overlain with clastic sediments.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Centre –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Armutlu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Mountains: Metamorphosed carbonates, Marbles, Granites, sedimentary Basin.</a:t>
            </a:r>
          </a:p>
        </p:txBody>
      </p:sp>
    </p:spTree>
    <p:extLst>
      <p:ext uri="{BB962C8B-B14F-4D97-AF65-F5344CB8AC3E}">
        <p14:creationId xmlns:p14="http://schemas.microsoft.com/office/powerpoint/2010/main" val="292145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8071" y="460188"/>
            <a:ext cx="4086225" cy="5610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82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Imaging crustal structure in the rupture zone of 1999 </a:t>
            </a:r>
            <a:r>
              <a:rPr lang="en-GB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Izmit</a:t>
            </a:r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earthquake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206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Adapazari Basin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4135" y="1090236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06580" y="3501008"/>
            <a:ext cx="257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Pamukova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Basin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46" y="1984399"/>
            <a:ext cx="203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Izmit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rupture zone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021422"/>
            <a:ext cx="1743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Armutlu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Mountains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87624" y="3212976"/>
            <a:ext cx="2736304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88964" y="2353731"/>
            <a:ext cx="2290948" cy="692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16016" y="2447103"/>
            <a:ext cx="3239025" cy="549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4135" y="5408056"/>
            <a:ext cx="8979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North – Istanbul Zone: Continental fragment with deep sedimentary basin; overlain with clastic sediments.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Centre –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Armutlu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Mountains: Metamorphosed carbonates, Marbles, Granites, sedimentary Basin.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South –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Sakarya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Terrane: Sedimentary complex of carbonates and clastic sediments.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067944" y="3667753"/>
            <a:ext cx="3699592" cy="2317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50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82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Surface wave group velocities extracted from noise correlation functions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4135" y="1090236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195474"/>
            <a:ext cx="508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Cross correlation function DA01 – DB10 (64 km)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3784" y="854323"/>
            <a:ext cx="2202947" cy="38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8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82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Surface wave group velocities extracted from noise correlation functions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4135" y="1090236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11874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Dispersion map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39750" y="2996952"/>
            <a:ext cx="72028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4128564"/>
            <a:ext cx="347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Dispersion curve DA01- DB10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8789567">
            <a:off x="4081129" y="4169124"/>
            <a:ext cx="72028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7"/>
          <a:stretch/>
        </p:blipFill>
        <p:spPr>
          <a:xfrm>
            <a:off x="4997261" y="1506019"/>
            <a:ext cx="4021253" cy="3463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195474"/>
            <a:ext cx="508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Cross correlation function DA01 – DB10 (64 km)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3784" y="854323"/>
            <a:ext cx="2202947" cy="38105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6663" y="3700557"/>
            <a:ext cx="2150456" cy="397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3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82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Surface wave group velocities extracted from noise correlation functions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4135" y="1090236"/>
            <a:ext cx="8800353" cy="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57768" y="1175988"/>
            <a:ext cx="366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 velocity vs period heat map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39750" y="2996952"/>
            <a:ext cx="72028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4128564"/>
            <a:ext cx="347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Dispersion curve DA01- DB10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8789567">
            <a:off x="4081129" y="4169124"/>
            <a:ext cx="72028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7"/>
          <a:stretch/>
        </p:blipFill>
        <p:spPr>
          <a:xfrm>
            <a:off x="4997261" y="1506019"/>
            <a:ext cx="4021253" cy="3463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195474"/>
            <a:ext cx="508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Cross correlation function DA01 – DB10 (64 km)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3784" y="854323"/>
            <a:ext cx="2202947" cy="38105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6663" y="3700557"/>
            <a:ext cx="2150456" cy="39738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4392" y="5569063"/>
            <a:ext cx="44279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Distance between station / group velocity = Travel time as a function of period 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114093" y="5733256"/>
            <a:ext cx="457908" cy="2104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18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07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1039</TotalTime>
  <Words>1192</Words>
  <Application>Microsoft Macintosh PowerPoint</Application>
  <PresentationFormat>On-screen Show (4:3)</PresentationFormat>
  <Paragraphs>157</Paragraphs>
  <Slides>24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2007Blank</vt:lpstr>
      <vt:lpstr>Near-Surface Structure of the North Anatolian Fault Zone from Ambient Noise Tomography </vt:lpstr>
      <vt:lpstr>The North Anatolian Fault is a large continental transform</vt:lpstr>
      <vt:lpstr>The North Anatolian Fault is a large continental transform</vt:lpstr>
      <vt:lpstr>Imaging crustal structure in the rupture zone of 1999 Izmit earthquake</vt:lpstr>
      <vt:lpstr>Imaging crustal structure in the rupture zone of 1999 Izmit earthquake</vt:lpstr>
      <vt:lpstr>Imaging crustal structure in the rupture zone of 1999 Izmit earthquake</vt:lpstr>
      <vt:lpstr>Surface wave group velocities extracted from noise correlation functions</vt:lpstr>
      <vt:lpstr>Surface wave group velocities extracted from noise correlation functions</vt:lpstr>
      <vt:lpstr>Surface wave group velocities extracted from noise correlation functions</vt:lpstr>
      <vt:lpstr>Ray path coverage for Rayleigh waves</vt:lpstr>
      <vt:lpstr>Both Rayleigh and Love waves are retrieved</vt:lpstr>
      <vt:lpstr>Non-linear inversion using the Fast Marching Method</vt:lpstr>
      <vt:lpstr>Group velocity maps – 1.5 s</vt:lpstr>
      <vt:lpstr>Group velocity maps – 2.5 s</vt:lpstr>
      <vt:lpstr>Group velocity maps – 3.5 s</vt:lpstr>
      <vt:lpstr>Group velocity maps – 4.5 s</vt:lpstr>
      <vt:lpstr>Rayleigh S-wave maps and profile</vt:lpstr>
      <vt:lpstr>Love S-wave maps and profile</vt:lpstr>
      <vt:lpstr>Conclusions</vt:lpstr>
      <vt:lpstr>PowerPoint Presentation</vt:lpstr>
      <vt:lpstr>Dense arrays provide images of fault zone structure</vt:lpstr>
      <vt:lpstr>Why are Rayleigh and Love waves different?</vt:lpstr>
      <vt:lpstr>Checkerboard test at 2.5 s period</vt:lpstr>
      <vt:lpstr>Invert for S-wave velocity vs depth with a neighbourhood algorithm</vt:lpstr>
    </vt:vector>
  </TitlesOfParts>
  <Company>University of Leeds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Crustal Structure of the North Anatolian Fault Zone from Ambient Noise Tomography</dc:title>
  <dc:creator>David Taylor [ee11dgt]</dc:creator>
  <cp:lastModifiedBy>George Taylor</cp:lastModifiedBy>
  <cp:revision>121</cp:revision>
  <dcterms:created xsi:type="dcterms:W3CDTF">2017-03-16T13:31:00Z</dcterms:created>
  <dcterms:modified xsi:type="dcterms:W3CDTF">2017-04-05T21:10:47Z</dcterms:modified>
</cp:coreProperties>
</file>