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2" r:id="rId2"/>
    <p:sldId id="363" r:id="rId3"/>
    <p:sldId id="358" r:id="rId4"/>
    <p:sldId id="375" r:id="rId5"/>
    <p:sldId id="388" r:id="rId6"/>
    <p:sldId id="323" r:id="rId7"/>
    <p:sldId id="376" r:id="rId8"/>
    <p:sldId id="287" r:id="rId9"/>
    <p:sldId id="288" r:id="rId10"/>
    <p:sldId id="360" r:id="rId11"/>
    <p:sldId id="324" r:id="rId12"/>
    <p:sldId id="325" r:id="rId13"/>
    <p:sldId id="291" r:id="rId14"/>
    <p:sldId id="386" r:id="rId15"/>
    <p:sldId id="385" r:id="rId16"/>
    <p:sldId id="378" r:id="rId17"/>
    <p:sldId id="377" r:id="rId18"/>
    <p:sldId id="379" r:id="rId19"/>
    <p:sldId id="382" r:id="rId20"/>
    <p:sldId id="337" r:id="rId21"/>
    <p:sldId id="387" r:id="rId22"/>
    <p:sldId id="290" r:id="rId23"/>
    <p:sldId id="33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10" autoAdjust="0"/>
    <p:restoredTop sz="98854" autoAdjust="0"/>
  </p:normalViewPr>
  <p:slideViewPr>
    <p:cSldViewPr snapToGrid="0" snapToObjects="1">
      <p:cViewPr>
        <p:scale>
          <a:sx n="99" d="100"/>
          <a:sy n="99" d="100"/>
        </p:scale>
        <p:origin x="-280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22FA7-2A1E-F64F-B75F-74112408DE7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56B3E-9B5A-B248-8F21-14B0C4F0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EC654CD-10B4-0C43-B332-3F68F3C5205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7293" cy="411540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6" tIns="41028" rIns="82056" bIns="41028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7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6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3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7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5E29E-CD55-2E4A-B81C-E9E332CA6DE1}" type="datetimeFigureOut">
              <a:rPr lang="en-US" smtClean="0"/>
              <a:t>04/04/17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DDE3-959A-2448-BCE2-6E15B1B4A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umatra-8"/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9463" y="-223215"/>
            <a:ext cx="11033168" cy="821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353" y="290568"/>
            <a:ext cx="8603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Fully probabilistic source inversion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13503" y="3421889"/>
            <a:ext cx="76429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 smtClean="0"/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Karin Sigloch</a:t>
            </a:r>
            <a:r>
              <a:rPr lang="en-US" sz="3200" dirty="0" smtClean="0"/>
              <a:t> &amp; </a:t>
            </a:r>
            <a:r>
              <a:rPr lang="en-US" sz="3200" dirty="0" smtClean="0"/>
              <a:t>Simon Stähler </a:t>
            </a:r>
            <a:r>
              <a:rPr lang="en-US" sz="3200" baseline="30000" dirty="0"/>
              <a:t/>
            </a:r>
            <a:br>
              <a:rPr lang="en-US" sz="3200" baseline="30000" dirty="0"/>
            </a:br>
            <a:r>
              <a:rPr lang="en-US" sz="2400" dirty="0" smtClean="0"/>
              <a:t>U. Oxford                    </a:t>
            </a:r>
            <a:r>
              <a:rPr lang="en-US" sz="2400" dirty="0" smtClean="0"/>
              <a:t> ETH Zurich</a:t>
            </a:r>
            <a:endParaRPr lang="en-US" sz="2400" baseline="30000" dirty="0"/>
          </a:p>
        </p:txBody>
      </p:sp>
      <p:pic>
        <p:nvPicPr>
          <p:cNvPr id="7" name="Picture 6" descr="p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0663" r="55238" b="64643"/>
          <a:stretch/>
        </p:blipFill>
        <p:spPr>
          <a:xfrm>
            <a:off x="2973936" y="1189218"/>
            <a:ext cx="3325193" cy="2767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040" y="5426106"/>
            <a:ext cx="875035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AC09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AutoNum type="arabicPlain"/>
            </a:pPr>
            <a:r>
              <a:rPr lang="en-US" sz="2000" dirty="0"/>
              <a:t>Stähler, S. C., &amp; Sigloch, K. (2014). Fully probabilistic seismic source inversion-Part 1: Efficient </a:t>
            </a:r>
            <a:r>
              <a:rPr lang="en-US" sz="2000" dirty="0" err="1"/>
              <a:t>parameterisation</a:t>
            </a:r>
            <a:r>
              <a:rPr lang="en-US" sz="2000" dirty="0"/>
              <a:t>. </a:t>
            </a:r>
            <a:r>
              <a:rPr lang="en-US" sz="2000" i="1" dirty="0"/>
              <a:t>Solid Earth</a:t>
            </a:r>
            <a:r>
              <a:rPr lang="en-US" sz="2000" dirty="0"/>
              <a:t>, </a:t>
            </a:r>
            <a:r>
              <a:rPr lang="en-US" sz="2000" i="1" dirty="0"/>
              <a:t>5</a:t>
            </a:r>
            <a:r>
              <a:rPr lang="en-US" sz="2000" dirty="0"/>
              <a:t>(2), 1055.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sz="2000" dirty="0" smtClean="0"/>
              <a:t>Stähler</a:t>
            </a:r>
            <a:r>
              <a:rPr lang="en-US" sz="2000" dirty="0"/>
              <a:t>, S. C., &amp; Sigloch, K. (2016). Fully probabilistic seismic source inversion-Part 2: </a:t>
            </a:r>
            <a:r>
              <a:rPr lang="en-US" sz="2000" dirty="0" err="1"/>
              <a:t>Modelling</a:t>
            </a:r>
            <a:r>
              <a:rPr lang="en-US" sz="2000" dirty="0"/>
              <a:t> errors and station covariances. </a:t>
            </a:r>
            <a:r>
              <a:rPr lang="en-US" sz="2000" i="1" dirty="0"/>
              <a:t>Solid Earth</a:t>
            </a:r>
            <a:r>
              <a:rPr lang="en-US" sz="2000" dirty="0"/>
              <a:t>, </a:t>
            </a:r>
            <a:r>
              <a:rPr lang="en-US" sz="2000" i="1" dirty="0"/>
              <a:t>7</a:t>
            </a:r>
            <a:r>
              <a:rPr lang="en-US" sz="2000" dirty="0"/>
              <a:t>(6), 1521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66948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1686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4878" y="76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ea typeface="ＭＳ Ｐゴシック" charset="0"/>
              </a:rPr>
              <a:t>Bayesian source inversion: empirical basis functions</a:t>
            </a:r>
            <a:endParaRPr lang="en-US" sz="2800" dirty="0">
              <a:ea typeface="ＭＳ Ｐゴシック" charset="0"/>
            </a:endParaRPr>
          </a:p>
        </p:txBody>
      </p:sp>
      <p:pic>
        <p:nvPicPr>
          <p:cNvPr id="6" name="Picture 5" descr="fig_BSTF_ExampleREconstructionST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8600"/>
            <a:ext cx="4648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3400" y="5257800"/>
            <a:ext cx="4953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A source time function </a:t>
            </a:r>
            <a:r>
              <a:rPr lang="en-US" sz="2200" dirty="0">
                <a:latin typeface="+mn-lt"/>
              </a:rPr>
              <a:t>approximated by 4, 8, or 12 EOFs. </a:t>
            </a:r>
            <a:r>
              <a:rPr lang="en-US" sz="2200" dirty="0" smtClean="0">
                <a:latin typeface="+mn-lt"/>
              </a:rPr>
              <a:t>For Monte Carlo sampling, the </a:t>
            </a:r>
            <a:r>
              <a:rPr lang="en-US" sz="2200" dirty="0">
                <a:latin typeface="+mn-lt"/>
              </a:rPr>
              <a:t>number </a:t>
            </a:r>
            <a:r>
              <a:rPr lang="en-US" sz="2200" dirty="0" smtClean="0">
                <a:latin typeface="+mn-lt"/>
              </a:rPr>
              <a:t>should and can </a:t>
            </a:r>
            <a:r>
              <a:rPr lang="en-US" sz="2200" dirty="0">
                <a:latin typeface="+mn-lt"/>
              </a:rPr>
              <a:t>be </a:t>
            </a:r>
            <a:r>
              <a:rPr lang="en-US" sz="2200" dirty="0" smtClean="0">
                <a:latin typeface="+mn-lt"/>
              </a:rPr>
              <a:t>small.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18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08"/>
            <a:ext cx="9144000" cy="617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300" dirty="0" smtClean="0"/>
              <a:t>Harnessing core-diffracted waves</a:t>
            </a:r>
            <a:endParaRPr lang="en-US" sz="3300" dirty="0"/>
          </a:p>
        </p:txBody>
      </p:sp>
      <p:sp>
        <p:nvSpPr>
          <p:cNvPr id="5" name="Rectangle 4"/>
          <p:cNvSpPr/>
          <p:nvPr/>
        </p:nvSpPr>
        <p:spPr>
          <a:xfrm>
            <a:off x="1090706" y="1098313"/>
            <a:ext cx="3406588" cy="48034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2408"/>
            <a:ext cx="9144000" cy="61767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Bayesian </a:t>
            </a:r>
            <a:r>
              <a:rPr lang="en-US" sz="2800" dirty="0" smtClean="0"/>
              <a:t>source </a:t>
            </a:r>
            <a:r>
              <a:rPr lang="en-US" sz="2800" dirty="0" smtClean="0"/>
              <a:t>parameters, estimates for one event.</a:t>
            </a:r>
            <a:endParaRPr lang="en-US" sz="2800" dirty="0"/>
          </a:p>
        </p:txBody>
      </p:sp>
      <p:pic>
        <p:nvPicPr>
          <p:cNvPr id="6" name="Picture 5" descr="p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31147" r="5931" b="20870"/>
          <a:stretch/>
        </p:blipFill>
        <p:spPr>
          <a:xfrm>
            <a:off x="-96199" y="788988"/>
            <a:ext cx="6908430" cy="5521256"/>
          </a:xfrm>
          <a:prstGeom prst="rect">
            <a:avLst/>
          </a:prstGeom>
        </p:spPr>
      </p:pic>
      <p:pic>
        <p:nvPicPr>
          <p:cNvPr id="8" name="Picture 7" descr="p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0663" r="-2779" b="64643"/>
          <a:stretch/>
        </p:blipFill>
        <p:spPr>
          <a:xfrm>
            <a:off x="6734153" y="3925722"/>
            <a:ext cx="4846211" cy="1693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3389" y="790409"/>
            <a:ext cx="391061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 smtClean="0"/>
              <a:t>Yields an </a:t>
            </a:r>
            <a:r>
              <a:rPr lang="en-US" sz="2400" b="1" dirty="0" smtClean="0"/>
              <a:t>ensemble of solutions </a:t>
            </a:r>
            <a:r>
              <a:rPr lang="en-US" sz="2400" dirty="0" smtClean="0"/>
              <a:t>that fit the observed waveforms well. What do they agree upon? </a:t>
            </a:r>
          </a:p>
          <a:p>
            <a:pPr>
              <a:spcAft>
                <a:spcPts val="900"/>
              </a:spcAft>
            </a:pPr>
            <a:r>
              <a:rPr lang="en-US" sz="2400" dirty="0" smtClean="0"/>
              <a:t>Example: Here we learn about an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5.9 event in Virginia, </a:t>
            </a:r>
            <a:r>
              <a:rPr lang="en-US" sz="2400" dirty="0" smtClean="0"/>
              <a:t>U.S.A. </a:t>
            </a:r>
            <a:r>
              <a:rPr lang="en-US" sz="2400" dirty="0" smtClean="0"/>
              <a:t>that…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08347" y="4068758"/>
            <a:ext cx="1808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smtClean="0"/>
              <a:t>…depth was between 0 km and 10 km…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0238" y="5129226"/>
            <a:ext cx="265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smtClean="0"/>
              <a:t>…STF was ~5 s long,  </a:t>
            </a:r>
            <a:r>
              <a:rPr lang="en-US" sz="2000" dirty="0" smtClean="0"/>
              <a:t>single-</a:t>
            </a:r>
            <a:r>
              <a:rPr lang="en-US" sz="2000" dirty="0" smtClean="0"/>
              <a:t>peaked…</a:t>
            </a: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540237" y="2683234"/>
            <a:ext cx="148920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smtClean="0"/>
              <a:t>Waveform fits for one STF solution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8080" y="5542206"/>
            <a:ext cx="78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75908" y="4595272"/>
            <a:ext cx="78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35257" y="5681957"/>
            <a:ext cx="23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…and clearly </a:t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 smtClean="0"/>
              <a:t>thrust </a:t>
            </a:r>
            <a:r>
              <a:rPr lang="en-US" sz="2000" dirty="0" smtClean="0"/>
              <a:t>mechanism.</a:t>
            </a:r>
          </a:p>
        </p:txBody>
      </p:sp>
    </p:spTree>
    <p:extLst>
      <p:ext uri="{BB962C8B-B14F-4D97-AF65-F5344CB8AC3E}">
        <p14:creationId xmlns:p14="http://schemas.microsoft.com/office/powerpoint/2010/main" val="26183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0706" y="1098313"/>
            <a:ext cx="3406588" cy="48034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57571" r="5931" b="20870"/>
          <a:stretch/>
        </p:blipFill>
        <p:spPr>
          <a:xfrm>
            <a:off x="-96199" y="3829510"/>
            <a:ext cx="6908430" cy="2480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8347" y="4068758"/>
            <a:ext cx="1808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smtClean="0"/>
              <a:t>…depth was between 0 km and 10 km…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8080" y="5542206"/>
            <a:ext cx="78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75908" y="4595272"/>
            <a:ext cx="78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46459" y="886641"/>
            <a:ext cx="4693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In the end, no need to decide </a:t>
            </a:r>
            <a:r>
              <a:rPr lang="en-US" sz="2400" dirty="0" smtClean="0"/>
              <a:t>on</a:t>
            </a:r>
            <a:r>
              <a:rPr lang="en-US" sz="2400" dirty="0" smtClean="0"/>
              <a:t> </a:t>
            </a:r>
            <a:r>
              <a:rPr lang="en-US" sz="2400" dirty="0" smtClean="0"/>
              <a:t>one solution. Rather</a:t>
            </a:r>
            <a:r>
              <a:rPr lang="en-US" sz="2400" dirty="0" smtClean="0">
                <a:solidFill>
                  <a:srgbClr val="FF0000"/>
                </a:solidFill>
              </a:rPr>
              <a:t>, we propagate STF uncertainties into uncertainties of </a:t>
            </a:r>
            <a:r>
              <a:rPr lang="en-US" sz="2400" dirty="0" err="1" smtClean="0">
                <a:solidFill>
                  <a:srgbClr val="FF0000"/>
                </a:solidFill>
              </a:rPr>
              <a:t>traveltime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delay </a:t>
            </a:r>
            <a:r>
              <a:rPr lang="en-US" sz="2400" dirty="0" err="1" smtClean="0">
                <a:solidFill>
                  <a:srgbClr val="FF0000"/>
                </a:solidFill>
              </a:rPr>
              <a:t>dT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/>
              <a:t>and then use mean and variance of </a:t>
            </a:r>
            <a:r>
              <a:rPr lang="en-US" sz="2400" dirty="0" err="1" smtClean="0"/>
              <a:t>dT</a:t>
            </a:r>
            <a:r>
              <a:rPr lang="en-US" sz="2400" dirty="0" smtClean="0"/>
              <a:t> as input data for tomography.</a:t>
            </a:r>
            <a:endParaRPr lang="en-US" sz="2400" dirty="0"/>
          </a:p>
        </p:txBody>
      </p:sp>
      <p:pic>
        <p:nvPicPr>
          <p:cNvPr id="19" name="Picture 18" descr="p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7" t="13879" r="11130" b="68010"/>
          <a:stretch/>
        </p:blipFill>
        <p:spPr>
          <a:xfrm>
            <a:off x="166779" y="808238"/>
            <a:ext cx="3844602" cy="30212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415" y="3224387"/>
            <a:ext cx="11802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err="1" smtClean="0"/>
              <a:t>σ</a:t>
            </a:r>
            <a:r>
              <a:rPr lang="en-US" sz="2000" dirty="0" smtClean="0"/>
              <a:t>(</a:t>
            </a:r>
            <a:r>
              <a:rPr lang="en-US" sz="2000" dirty="0" err="1" smtClean="0"/>
              <a:t>dT</a:t>
            </a:r>
            <a:r>
              <a:rPr lang="en-US" sz="2000" dirty="0" smtClean="0"/>
              <a:t>) in s</a:t>
            </a:r>
          </a:p>
        </p:txBody>
      </p:sp>
      <p:pic>
        <p:nvPicPr>
          <p:cNvPr id="21" name="Picture 20" descr="p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0663" r="-2779" b="64643"/>
          <a:stretch/>
        </p:blipFill>
        <p:spPr>
          <a:xfrm>
            <a:off x="6734153" y="3925722"/>
            <a:ext cx="4846211" cy="16934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40238" y="5129226"/>
            <a:ext cx="265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 smtClean="0"/>
              <a:t>…STF was ~5 s long,  </a:t>
            </a:r>
            <a:r>
              <a:rPr lang="en-US" sz="2000" dirty="0" smtClean="0"/>
              <a:t>single-</a:t>
            </a:r>
            <a:r>
              <a:rPr lang="en-US" sz="2000" dirty="0" smtClean="0"/>
              <a:t>peaked…</a:t>
            </a:r>
            <a:endParaRPr lang="en-US" sz="2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6735257" y="5681957"/>
            <a:ext cx="23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…and clearly </a:t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 smtClean="0"/>
              <a:t>thrust </a:t>
            </a:r>
            <a:r>
              <a:rPr lang="en-US" sz="2000" dirty="0" smtClean="0"/>
              <a:t>mechanism.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32408"/>
            <a:ext cx="9144000" cy="61767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Bayesian </a:t>
            </a:r>
            <a:r>
              <a:rPr lang="en-US" sz="2800" dirty="0" smtClean="0"/>
              <a:t>source </a:t>
            </a:r>
            <a:r>
              <a:rPr lang="en-US" sz="2800" dirty="0" smtClean="0"/>
              <a:t>parameters, estimates for one event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213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fig_BSTF_ResultDistrib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7" b="53612"/>
          <a:stretch>
            <a:fillRect/>
          </a:stretch>
        </p:blipFill>
        <p:spPr bwMode="auto">
          <a:xfrm>
            <a:off x="5093345" y="1044984"/>
            <a:ext cx="39624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786755" y="1103748"/>
            <a:ext cx="41783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+mn-lt"/>
              </a:rPr>
              <a:t>Example of an ambiguous source mechanism: two plausible source depths (the posterior </a:t>
            </a:r>
            <a:r>
              <a:rPr lang="en-US" dirty="0" err="1" smtClean="0">
                <a:latin typeface="+mn-lt"/>
              </a:rPr>
              <a:t>pdf</a:t>
            </a:r>
            <a:r>
              <a:rPr lang="en-US" dirty="0" smtClean="0">
                <a:latin typeface="+mn-lt"/>
              </a:rPr>
              <a:t> has modes around ~5 km and 13 km).</a:t>
            </a: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ja-JP" dirty="0" smtClean="0">
                <a:latin typeface="+mn-lt"/>
              </a:rPr>
              <a:t>Strike slip or thrust mechanism?</a:t>
            </a: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Long term goal: </a:t>
            </a:r>
            <a:r>
              <a:rPr lang="en-US" dirty="0" smtClean="0">
                <a:latin typeface="+mn-lt"/>
              </a:rPr>
              <a:t>routine estimation</a:t>
            </a:r>
            <a:r>
              <a:rPr lang="en-US" dirty="0">
                <a:latin typeface="+mn-lt"/>
              </a:rPr>
              <a:t>, complete catalogue</a:t>
            </a:r>
            <a:r>
              <a:rPr lang="en-US" dirty="0" smtClean="0">
                <a:latin typeface="+mn-lt"/>
              </a:rPr>
              <a:t>. (Like SCARDEC at IPG Paris, but with full uncertainty appraisal.)</a:t>
            </a:r>
            <a:endParaRPr lang="en-US" dirty="0">
              <a:latin typeface="+mn-lt"/>
            </a:endParaRPr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5791200" y="1196616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posterior </a:t>
            </a:r>
            <a:r>
              <a:rPr lang="en-US" sz="1800" dirty="0" err="1"/>
              <a:t>pdf</a:t>
            </a:r>
            <a:r>
              <a:rPr lang="en-US" sz="1800" dirty="0"/>
              <a:t> of source depth, has two modes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98" y="4322927"/>
            <a:ext cx="2379287" cy="238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32408"/>
            <a:ext cx="9144000" cy="93560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Probabilistic approach particularly powerful for “complicated” events.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9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67118" y="83720"/>
            <a:ext cx="7748825" cy="116056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Part 2: Given a candidate source solution, how to quantify its Likelihood given the observed data misfit?</a:t>
            </a:r>
            <a:endParaRPr lang="en-US" sz="2800" dirty="0"/>
          </a:p>
        </p:txBody>
      </p:sp>
      <p:pic>
        <p:nvPicPr>
          <p:cNvPr id="4" name="Picture 3" descr="p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7" t="13879" r="18536" b="68010"/>
          <a:stretch/>
        </p:blipFill>
        <p:spPr>
          <a:xfrm>
            <a:off x="243752" y="1488106"/>
            <a:ext cx="4554363" cy="46307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29038" y="2023741"/>
            <a:ext cx="3720464" cy="33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+mn-lt"/>
              </a:rPr>
              <a:t>C</a:t>
            </a:r>
            <a:r>
              <a:rPr lang="en-US" sz="2200" dirty="0" smtClean="0">
                <a:latin typeface="+mn-lt"/>
              </a:rPr>
              <a:t>andidate source solutions </a:t>
            </a:r>
            <a:r>
              <a:rPr lang="en-US" sz="2200" b="1" u="sng" dirty="0" smtClean="0">
                <a:latin typeface="+mn-lt"/>
              </a:rPr>
              <a:t>m</a:t>
            </a:r>
            <a:r>
              <a:rPr lang="en-US" sz="2200" b="1" baseline="-25000" dirty="0" smtClean="0">
                <a:latin typeface="+mn-lt"/>
              </a:rPr>
              <a:t>A</a:t>
            </a:r>
            <a:r>
              <a:rPr lang="en-US" sz="2200" dirty="0" smtClean="0">
                <a:latin typeface="+mn-lt"/>
              </a:rPr>
              <a:t> and </a:t>
            </a:r>
            <a:r>
              <a:rPr lang="en-US" sz="2200" b="1" u="sng" dirty="0" err="1" smtClean="0">
                <a:latin typeface="+mn-lt"/>
              </a:rPr>
              <a:t>m</a:t>
            </a:r>
            <a:r>
              <a:rPr lang="en-US" sz="2200" b="1" baseline="-25000" dirty="0" err="1" smtClean="0">
                <a:latin typeface="+mn-lt"/>
              </a:rPr>
              <a:t>B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each </a:t>
            </a:r>
            <a:r>
              <a:rPr lang="en-US" sz="2200" dirty="0" smtClean="0">
                <a:latin typeface="+mn-lt"/>
              </a:rPr>
              <a:t>generate N waveform misfits </a:t>
            </a:r>
            <a:r>
              <a:rPr lang="en-US" sz="2200" dirty="0" err="1" smtClean="0">
                <a:latin typeface="+mn-lt"/>
              </a:rPr>
              <a:t>D</a:t>
            </a:r>
            <a:r>
              <a:rPr lang="en-US" sz="2200" baseline="-25000" dirty="0" err="1" smtClean="0">
                <a:latin typeface="+mn-lt"/>
              </a:rPr>
              <a:t>j</a:t>
            </a:r>
            <a:r>
              <a:rPr lang="en-US" sz="2200" dirty="0" smtClean="0">
                <a:latin typeface="+mn-lt"/>
              </a:rPr>
              <a:t> at N recording stations. Which solution is “better”, i.e., more likely? How likely compared to all others?</a:t>
            </a:r>
          </a:p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  <a:sym typeface="Wingdings"/>
              </a:rPr>
              <a:t> Need to discover Likelihood function </a:t>
            </a:r>
            <a:r>
              <a:rPr lang="en-US" sz="2000" dirty="0">
                <a:latin typeface="Apple Chancery"/>
                <a:cs typeface="Apple Chancery"/>
              </a:rPr>
              <a:t>L</a:t>
            </a:r>
            <a:r>
              <a:rPr lang="en-US" sz="2000" baseline="-25000" dirty="0"/>
              <a:t>D</a:t>
            </a:r>
            <a:r>
              <a:rPr lang="en-US" sz="2000" dirty="0"/>
              <a:t>(</a:t>
            </a:r>
            <a:r>
              <a:rPr lang="en-US" sz="2000" b="1" dirty="0" err="1"/>
              <a:t>D|m</a:t>
            </a:r>
            <a:r>
              <a:rPr lang="en-US" sz="2000" dirty="0" smtClean="0"/>
              <a:t>).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74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88713" y="1899600"/>
            <a:ext cx="776571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A good set of </a:t>
            </a:r>
            <a:r>
              <a:rPr lang="en-US" sz="2000" dirty="0" smtClean="0"/>
              <a:t>earthquake source </a:t>
            </a:r>
            <a:r>
              <a:rPr lang="en-US" sz="2000" dirty="0"/>
              <a:t>parameters fits the observations but not the </a:t>
            </a:r>
            <a:r>
              <a:rPr lang="en-US" sz="2000" dirty="0" smtClean="0"/>
              <a:t>noise.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/>
              <a:t>A </a:t>
            </a:r>
            <a:r>
              <a:rPr lang="en-US" sz="2000" dirty="0" smtClean="0"/>
              <a:t>proper noise </a:t>
            </a:r>
            <a:r>
              <a:rPr lang="en-US" sz="2000" dirty="0"/>
              <a:t>model is </a:t>
            </a:r>
            <a:r>
              <a:rPr lang="en-US" sz="2000" dirty="0" smtClean="0"/>
              <a:t>required </a:t>
            </a:r>
            <a:r>
              <a:rPr lang="en-US" sz="2000" dirty="0"/>
              <a:t>for any Bayesian </a:t>
            </a:r>
            <a:r>
              <a:rPr lang="en-US" sz="2000" dirty="0" smtClean="0"/>
              <a:t>sampling scheme. Its distribution will be N-</a:t>
            </a:r>
            <a:r>
              <a:rPr lang="en-US" sz="2000" dirty="0" err="1" smtClean="0"/>
              <a:t>variate</a:t>
            </a:r>
            <a:r>
              <a:rPr lang="en-US" sz="2000" dirty="0" smtClean="0"/>
              <a:t>, where N is the number of measurements.</a:t>
            </a:r>
            <a:endParaRPr lang="en-US" sz="2000" dirty="0"/>
          </a:p>
          <a:p>
            <a:pPr>
              <a:defRPr/>
            </a:pPr>
            <a:endParaRPr lang="en-US" sz="20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/>
              <a:t>We </a:t>
            </a:r>
            <a:r>
              <a:rPr lang="en-US" sz="2000" dirty="0"/>
              <a:t>have been making cross-correlation measurements, i.e., using </a:t>
            </a:r>
            <a:r>
              <a:rPr lang="en-US" sz="2000" dirty="0" smtClean="0"/>
              <a:t>as a measure of fit the </a:t>
            </a:r>
            <a:r>
              <a:rPr lang="en-US" sz="2000" dirty="0"/>
              <a:t>Pearson x-correlation coefficient </a:t>
            </a:r>
            <a:r>
              <a:rPr lang="en-US" sz="2000" dirty="0" err="1" smtClean="0"/>
              <a:t>CC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 between an observed and a predicted waveform.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/>
              <a:t>Decorrelation</a:t>
            </a:r>
            <a:r>
              <a:rPr lang="en-US" sz="2000" dirty="0" smtClean="0"/>
              <a:t>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 = 1-</a:t>
            </a:r>
            <a:r>
              <a:rPr lang="en-US" sz="2000" dirty="0"/>
              <a:t>CC</a:t>
            </a:r>
            <a:r>
              <a:rPr lang="en-US" sz="2000" baseline="-25000" dirty="0"/>
              <a:t>j</a:t>
            </a:r>
            <a:r>
              <a:rPr lang="en-US" sz="2000" dirty="0"/>
              <a:t> </a:t>
            </a:r>
            <a:r>
              <a:rPr lang="en-US" sz="2000" dirty="0" smtClean="0"/>
              <a:t>is an associated measure of </a:t>
            </a:r>
            <a:r>
              <a:rPr lang="en-US" sz="2000" i="1" dirty="0" smtClean="0"/>
              <a:t>misfit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/>
              <a:t>We investigated the properties of noise on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, with the goal of deriving the noise model for our Likelihood function </a:t>
            </a:r>
            <a:r>
              <a:rPr lang="en-US" sz="2000" dirty="0" smtClean="0">
                <a:latin typeface="Apple Chancery"/>
                <a:cs typeface="Apple Chancery"/>
              </a:rPr>
              <a:t>L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(</a:t>
            </a:r>
            <a:r>
              <a:rPr lang="en-US" sz="2000" dirty="0" err="1" smtClean="0"/>
              <a:t>D|m</a:t>
            </a:r>
            <a:r>
              <a:rPr lang="en-US" sz="2000" dirty="0" smtClean="0"/>
              <a:t>).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7118" y="32408"/>
            <a:ext cx="7748825" cy="116056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Part 2: Given a candidate solution, how to quantify its Likelihood given the observed data misfit?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737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00345" y="317658"/>
            <a:ext cx="7851459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Investigat</a:t>
            </a:r>
            <a:r>
              <a:rPr lang="en-US" sz="2200" dirty="0" smtClean="0">
                <a:latin typeface="+mn-lt"/>
              </a:rPr>
              <a:t>ed </a:t>
            </a:r>
            <a:r>
              <a:rPr lang="en-US" sz="2200" dirty="0" err="1">
                <a:latin typeface="+mn-lt"/>
              </a:rPr>
              <a:t>d</a:t>
            </a:r>
            <a:r>
              <a:rPr lang="en-US" sz="2200" dirty="0" err="1" smtClean="0">
                <a:latin typeface="+mn-lt"/>
              </a:rPr>
              <a:t>ecorrelation</a:t>
            </a:r>
            <a:r>
              <a:rPr lang="en-US" sz="2200" dirty="0" smtClean="0">
                <a:latin typeface="+mn-lt"/>
              </a:rPr>
              <a:t> D=1-CC on the reference set of 900 deterministic source estimates (which was based on 200,000 cross-correlation measurements).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200" dirty="0" smtClean="0">
                <a:latin typeface="+mn-lt"/>
              </a:rPr>
              <a:t>Main factor determining D turns out to be Signal-to-Noise ratio of the observed seismogram.</a:t>
            </a:r>
            <a:endParaRPr lang="en-US" sz="2200" dirty="0">
              <a:latin typeface="+mn-lt"/>
            </a:endParaRPr>
          </a:p>
        </p:txBody>
      </p:sp>
      <p:pic>
        <p:nvPicPr>
          <p:cNvPr id="2" name="Picture 1" descr="Fig6_se-7-1521-20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t="12158" r="6631" b="65866"/>
          <a:stretch/>
        </p:blipFill>
        <p:spPr>
          <a:xfrm>
            <a:off x="1436868" y="2398780"/>
            <a:ext cx="6081033" cy="44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35590" y="4976690"/>
            <a:ext cx="42089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/>
              <a:t>D</a:t>
            </a:r>
            <a:r>
              <a:rPr lang="en-US" sz="2000" baseline="-25000" dirty="0" err="1"/>
              <a:t>j</a:t>
            </a:r>
            <a:r>
              <a:rPr lang="en-US" sz="2000" dirty="0"/>
              <a:t> </a:t>
            </a:r>
            <a:r>
              <a:rPr lang="en-US" sz="2000" dirty="0" smtClean="0">
                <a:latin typeface="+mn-lt"/>
              </a:rPr>
              <a:t>is correlated between </a:t>
            </a:r>
            <a:r>
              <a:rPr lang="en-US" sz="2000" dirty="0" err="1" smtClean="0">
                <a:latin typeface="+mn-lt"/>
              </a:rPr>
              <a:t>neighbouring</a:t>
            </a:r>
            <a:r>
              <a:rPr lang="en-US" sz="2000" dirty="0" smtClean="0">
                <a:latin typeface="+mn-lt"/>
              </a:rPr>
              <a:t> stations. (But not between time samples, since x-</a:t>
            </a:r>
            <a:r>
              <a:rPr lang="en-US" sz="2000" dirty="0" err="1" smtClean="0">
                <a:latin typeface="+mn-lt"/>
              </a:rPr>
              <a:t>corr</a:t>
            </a:r>
            <a:r>
              <a:rPr lang="en-US" sz="2000" dirty="0" smtClean="0">
                <a:latin typeface="+mn-lt"/>
              </a:rPr>
              <a:t> eliminates time by integration over seismogram.)</a:t>
            </a:r>
            <a:endParaRPr lang="en-US" sz="2000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29497" y="135033"/>
            <a:ext cx="8454431" cy="7757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Empirical findings about Likelihood function </a:t>
            </a:r>
            <a:r>
              <a:rPr lang="en-US" sz="2800" dirty="0" smtClean="0">
                <a:latin typeface="Apple Chancery"/>
                <a:cs typeface="Apple Chancery"/>
              </a:rPr>
              <a:t>L</a:t>
            </a:r>
            <a:r>
              <a:rPr lang="en-US" sz="2800" baseline="-25000" dirty="0" smtClean="0"/>
              <a:t>D</a:t>
            </a:r>
            <a:endParaRPr lang="en-US" sz="2800" baseline="-25000" dirty="0"/>
          </a:p>
        </p:txBody>
      </p:sp>
      <p:pic>
        <p:nvPicPr>
          <p:cNvPr id="2" name="Picture 1" descr="Fig5_se-7-1521-20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11784" r="49781" b="69324"/>
          <a:stretch/>
        </p:blipFill>
        <p:spPr>
          <a:xfrm>
            <a:off x="-141121" y="1274525"/>
            <a:ext cx="4744454" cy="3523041"/>
          </a:xfrm>
          <a:prstGeom prst="rect">
            <a:avLst/>
          </a:prstGeom>
        </p:spPr>
      </p:pic>
      <p:pic>
        <p:nvPicPr>
          <p:cNvPr id="3" name="Picture 2" descr="Fig7_se-7-1521-20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0" t="12157" r="7689" b="66327"/>
          <a:stretch/>
        </p:blipFill>
        <p:spPr>
          <a:xfrm>
            <a:off x="4291739" y="1319836"/>
            <a:ext cx="4868289" cy="3477730"/>
          </a:xfrm>
          <a:prstGeom prst="rect">
            <a:avLst/>
          </a:prstGeom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29497" y="4976155"/>
            <a:ext cx="41992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For any fixed SNR, </a:t>
            </a:r>
            <a:r>
              <a:rPr lang="en-US" sz="2000" dirty="0" err="1" smtClean="0">
                <a:latin typeface="+mn-lt"/>
              </a:rPr>
              <a:t>decorrelation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</a:t>
            </a:r>
            <a:r>
              <a:rPr lang="en-US" sz="2000" baseline="-25000" dirty="0" err="1" smtClean="0">
                <a:latin typeface="+mn-lt"/>
              </a:rPr>
              <a:t>j</a:t>
            </a:r>
            <a:r>
              <a:rPr lang="en-US" sz="2000" dirty="0" smtClean="0">
                <a:latin typeface="+mn-lt"/>
              </a:rPr>
              <a:t> turns out to be almost log-normally distributed.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02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_se-7-1521-20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83427" r="54811" b="11340"/>
          <a:stretch/>
        </p:blipFill>
        <p:spPr>
          <a:xfrm>
            <a:off x="175550" y="3107022"/>
            <a:ext cx="6061459" cy="117742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8181" y="467000"/>
            <a:ext cx="511007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Empirical finding is that Likelihood function </a:t>
            </a:r>
            <a:r>
              <a:rPr lang="en-US" sz="2000" dirty="0">
                <a:latin typeface="Apple Chancery"/>
                <a:cs typeface="Apple Chancery"/>
              </a:rPr>
              <a:t>L</a:t>
            </a:r>
            <a:r>
              <a:rPr lang="en-US" sz="2000" baseline="-25000" dirty="0"/>
              <a:t>D</a:t>
            </a:r>
            <a:r>
              <a:rPr lang="en-US" sz="2000" dirty="0"/>
              <a:t>(</a:t>
            </a:r>
            <a:r>
              <a:rPr lang="en-US" sz="2000" dirty="0" err="1"/>
              <a:t>D|m</a:t>
            </a:r>
            <a:r>
              <a:rPr lang="en-US" sz="2000" dirty="0"/>
              <a:t>)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is closely approximated by a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log-normal distribution. </a:t>
            </a:r>
            <a:endParaRPr lang="en-US" sz="20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An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analytical</a:t>
            </a:r>
            <a:r>
              <a:rPr lang="en-US" sz="2000" dirty="0" smtClean="0">
                <a:latin typeface="+mn-lt"/>
              </a:rPr>
              <a:t>, multivariate distribution! Depends only on means and co-variances, like an n-</a:t>
            </a:r>
            <a:r>
              <a:rPr lang="en-US" sz="2000" dirty="0" err="1">
                <a:latin typeface="+mn-lt"/>
              </a:rPr>
              <a:t>v</a:t>
            </a:r>
            <a:r>
              <a:rPr lang="en-US" sz="2000" dirty="0" err="1" smtClean="0">
                <a:latin typeface="+mn-lt"/>
              </a:rPr>
              <a:t>ariate</a:t>
            </a:r>
            <a:r>
              <a:rPr lang="en-US" sz="2000" dirty="0" smtClean="0">
                <a:latin typeface="+mn-lt"/>
              </a:rPr>
              <a:t> normal distribution.</a:t>
            </a:r>
          </a:p>
        </p:txBody>
      </p:sp>
      <p:pic>
        <p:nvPicPr>
          <p:cNvPr id="3" name="Picture 2" descr="Fig8_se-7-1521-20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1" t="11597" r="10865" b="47440"/>
          <a:stretch/>
        </p:blipFill>
        <p:spPr>
          <a:xfrm>
            <a:off x="5255966" y="186343"/>
            <a:ext cx="3952179" cy="6458402"/>
          </a:xfrm>
          <a:prstGeom prst="rect">
            <a:avLst/>
          </a:prstGeom>
        </p:spPr>
      </p:pic>
      <p:pic>
        <p:nvPicPr>
          <p:cNvPr id="4" name="Picture 3" descr="p13_se-7-1521-201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28990" r="51117" b="59291"/>
          <a:stretch/>
        </p:blipFill>
        <p:spPr>
          <a:xfrm>
            <a:off x="561412" y="4515340"/>
            <a:ext cx="4826847" cy="2175896"/>
          </a:xfrm>
          <a:prstGeom prst="rect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456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6277" y="898476"/>
            <a:ext cx="7688737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Waveform-based estimation of earthquake source parameters: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>
                <a:latin typeface="+mn-lt"/>
              </a:rPr>
              <a:t>S</a:t>
            </a:r>
            <a:r>
              <a:rPr lang="en-US" sz="2000" dirty="0" smtClean="0">
                <a:latin typeface="+mn-lt"/>
              </a:rPr>
              <a:t>its at the interface between source and structural studies.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Delivers better constraints on: depth;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source time function; moment tensor.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Fully probabilistic approach: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Delivers FULL insight into uncertainties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and co-variances.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Computationally feasible with our low-dimensional </a:t>
            </a:r>
            <a:br>
              <a:rPr lang="en-US" sz="2000" dirty="0" smtClean="0">
                <a:latin typeface="+mn-lt"/>
              </a:rPr>
            </a:br>
            <a:r>
              <a:rPr lang="en-US" sz="2000" dirty="0" err="1" smtClean="0">
                <a:latin typeface="+mn-lt"/>
              </a:rPr>
              <a:t>parameterisation</a:t>
            </a:r>
            <a:r>
              <a:rPr lang="en-US" sz="2000" dirty="0" smtClean="0">
                <a:latin typeface="+mn-lt"/>
              </a:rPr>
              <a:t> (&lt;20 unknowns).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Incorporates extensive experience with deterministic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source inversion</a:t>
            </a:r>
            <a:r>
              <a:rPr lang="en-US" sz="2000" dirty="0" smtClean="0">
                <a:latin typeface="+mn-lt"/>
              </a:rPr>
              <a:t> as prior knowledge.</a:t>
            </a:r>
          </a:p>
          <a:p>
            <a:pPr>
              <a:spcBef>
                <a:spcPct val="50000"/>
              </a:spcBef>
            </a:pPr>
            <a:endParaRPr lang="en-US" sz="2000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58064"/>
            <a:ext cx="9144000" cy="61767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Conclusions</a:t>
            </a:r>
            <a:endParaRPr lang="en-US" sz="2800" dirty="0"/>
          </a:p>
        </p:txBody>
      </p:sp>
      <p:pic>
        <p:nvPicPr>
          <p:cNvPr id="4" name="Picture 3" descr="p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0663" r="55238" b="64643"/>
          <a:stretch/>
        </p:blipFill>
        <p:spPr>
          <a:xfrm>
            <a:off x="5747474" y="1680951"/>
            <a:ext cx="3242578" cy="2698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98" y="5708322"/>
            <a:ext cx="875035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AC09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AutoNum type="arabicPlain"/>
            </a:pPr>
            <a:r>
              <a:rPr lang="en-US" sz="1600" dirty="0"/>
              <a:t>Stähler, S. C., &amp; Sigloch, K. (2014). Fully probabilistic seismic source inversion-Part 1: Efficient </a:t>
            </a:r>
            <a:r>
              <a:rPr lang="en-US" sz="1600" dirty="0" err="1"/>
              <a:t>parameterisation</a:t>
            </a:r>
            <a:r>
              <a:rPr lang="en-US" sz="1600" dirty="0"/>
              <a:t>. </a:t>
            </a:r>
            <a:r>
              <a:rPr lang="en-US" sz="1600" i="1" dirty="0"/>
              <a:t>Solid Earth</a:t>
            </a:r>
            <a:r>
              <a:rPr lang="en-US" sz="1600" dirty="0"/>
              <a:t>, </a:t>
            </a:r>
            <a:r>
              <a:rPr lang="en-US" sz="1600" i="1" dirty="0"/>
              <a:t>5</a:t>
            </a:r>
            <a:r>
              <a:rPr lang="en-US" sz="1600" dirty="0"/>
              <a:t>(2), 1055.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sz="1600" dirty="0" smtClean="0"/>
              <a:t>Stähler</a:t>
            </a:r>
            <a:r>
              <a:rPr lang="en-US" sz="1600" dirty="0"/>
              <a:t>, S. C., &amp; Sigloch, K. (2016). Fully probabilistic seismic source inversion-Part 2: </a:t>
            </a:r>
            <a:r>
              <a:rPr lang="en-US" sz="1600" dirty="0" err="1"/>
              <a:t>Modelling</a:t>
            </a:r>
            <a:r>
              <a:rPr lang="en-US" sz="1600" dirty="0"/>
              <a:t> errors and station covariances. </a:t>
            </a:r>
            <a:r>
              <a:rPr lang="en-US" sz="1600" i="1" dirty="0"/>
              <a:t>Solid Earth</a:t>
            </a:r>
            <a:r>
              <a:rPr lang="en-US" sz="1600" dirty="0"/>
              <a:t>, </a:t>
            </a:r>
            <a:r>
              <a:rPr lang="en-US" sz="1600" i="1" dirty="0"/>
              <a:t>7</a:t>
            </a:r>
            <a:r>
              <a:rPr lang="en-US" sz="1600" dirty="0"/>
              <a:t>(6), 1521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456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7_map_staev_global_new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6" y="1583108"/>
            <a:ext cx="8425550" cy="42852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21082" y="6003630"/>
            <a:ext cx="7591646" cy="820704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+mn-lt"/>
              </a:rPr>
              <a:t>Blue: moderate to large earthquakes from 1999</a:t>
            </a:r>
            <a:r>
              <a:rPr lang="en-US" sz="2200" dirty="0">
                <a:latin typeface="+mn-lt"/>
              </a:rPr>
              <a:t>-</a:t>
            </a:r>
            <a:r>
              <a:rPr lang="en-US" sz="2200" dirty="0" smtClean="0">
                <a:latin typeface="+mn-lt"/>
              </a:rPr>
              <a:t>2010, used for waveform tomography.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Red</a:t>
            </a:r>
            <a:r>
              <a:rPr lang="en-US" sz="2200" dirty="0" smtClean="0">
                <a:latin typeface="+mn-lt"/>
              </a:rPr>
              <a:t>: </a:t>
            </a:r>
            <a:r>
              <a:rPr lang="en-US" sz="2200" dirty="0" smtClean="0">
                <a:latin typeface="+mn-lt"/>
              </a:rPr>
              <a:t>Recording broadband stations.</a:t>
            </a:r>
            <a:endParaRPr lang="en-US" sz="2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42" y="262822"/>
            <a:ext cx="8553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 global-scale waveform tomography, </a:t>
            </a:r>
            <a:br>
              <a:rPr lang="en-US" sz="2400" dirty="0" smtClean="0"/>
            </a:br>
            <a:r>
              <a:rPr lang="en-US" sz="2400" dirty="0" smtClean="0"/>
              <a:t>we require earthquake source parameters for waveform </a:t>
            </a:r>
            <a:r>
              <a:rPr lang="en-US" sz="2400" dirty="0" err="1" smtClean="0"/>
              <a:t>modelling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793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020" y="2834925"/>
            <a:ext cx="7772400" cy="1470025"/>
          </a:xfrm>
        </p:spPr>
        <p:txBody>
          <a:bodyPr>
            <a:noAutofit/>
          </a:bodyPr>
          <a:lstStyle/>
          <a:p>
            <a:r>
              <a:rPr lang="en-US" sz="10000" dirty="0" smtClean="0"/>
              <a:t>EXTRA SLIDES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313821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2129" y="1534133"/>
            <a:ext cx="57771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More robust than</a:t>
            </a:r>
            <a:r>
              <a:rPr lang="en-US" sz="2000" dirty="0" smtClean="0">
                <a:latin typeface="Brush Script MT Italic"/>
                <a:cs typeface="Brush Script MT Italic"/>
              </a:rPr>
              <a:t> </a:t>
            </a:r>
            <a:r>
              <a:rPr lang="en-US" sz="2500" dirty="0" smtClean="0">
                <a:latin typeface="Brush Script MT Italic"/>
                <a:cs typeface="Brush Script MT Italic"/>
              </a:rPr>
              <a:t>l</a:t>
            </a:r>
            <a:r>
              <a:rPr lang="en-US" sz="2500" baseline="-25000" dirty="0" smtClean="0">
                <a:latin typeface="+mn-lt"/>
              </a:rPr>
              <a:t>1</a:t>
            </a:r>
            <a:r>
              <a:rPr lang="en-US" sz="2000" dirty="0" smtClean="0">
                <a:latin typeface="+mn-lt"/>
              </a:rPr>
              <a:t> or </a:t>
            </a:r>
            <a:r>
              <a:rPr lang="en-US" sz="2500" dirty="0" smtClean="0">
                <a:latin typeface="Brush Script MT Italic"/>
                <a:cs typeface="Brush Script MT Italic"/>
              </a:rPr>
              <a:t>l</a:t>
            </a:r>
            <a:r>
              <a:rPr lang="en-US" sz="2500" baseline="-25000" dirty="0"/>
              <a:t>2</a:t>
            </a:r>
            <a:r>
              <a:rPr lang="en-US" sz="2000" dirty="0" smtClean="0">
                <a:latin typeface="+mn-lt"/>
              </a:rPr>
              <a:t> norms!</a:t>
            </a:r>
            <a:endParaRPr lang="en-US" sz="2000" dirty="0"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32408"/>
            <a:ext cx="9144000" cy="1019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In the presence of real-world noise (convolved and additive), cross-correlation is a robust measure of waveform misfit.</a:t>
            </a:r>
            <a:endParaRPr lang="en-US" sz="2800" dirty="0"/>
          </a:p>
        </p:txBody>
      </p:sp>
      <p:pic>
        <p:nvPicPr>
          <p:cNvPr id="4" name="Picture 3" descr="Fig3_se-7-1521-20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11784" r="8484" b="60907"/>
          <a:stretch/>
        </p:blipFill>
        <p:spPr>
          <a:xfrm>
            <a:off x="221299" y="2393040"/>
            <a:ext cx="8759125" cy="40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+mn-lt"/>
                <a:ea typeface="ＭＳ Ｐゴシック" charset="0"/>
              </a:rPr>
              <a:t>Bayesian source inversion</a:t>
            </a:r>
            <a:endParaRPr lang="en-US" dirty="0">
              <a:latin typeface="+mn-lt"/>
              <a:ea typeface="ＭＳ Ｐゴシック" charset="0"/>
            </a:endParaRP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494139" y="1564020"/>
            <a:ext cx="4114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Fitting broadband teleseismic P- and S-seismograms from GSN stations to WKBJ synthetics.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Neighborhood Algorithm draws 50,000+250,000 samples per event. Takes ~25 CPU hours.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latin typeface="+mn-lt"/>
              </a:rPr>
              <a:t>Example: Moderately complicated event (Virginia, USA 2011, </a:t>
            </a:r>
            <a:r>
              <a:rPr lang="en-US" sz="2200" dirty="0" err="1">
                <a:latin typeface="+mn-lt"/>
              </a:rPr>
              <a:t>mb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5.9)</a:t>
            </a:r>
            <a:r>
              <a:rPr lang="en-US" sz="2200" dirty="0">
                <a:latin typeface="+mn-lt"/>
              </a:rPr>
              <a:t>. </a:t>
            </a:r>
          </a:p>
        </p:txBody>
      </p:sp>
      <p:grpSp>
        <p:nvGrpSpPr>
          <p:cNvPr id="16389" name="Group 17"/>
          <p:cNvGrpSpPr>
            <a:grpSpLocks/>
          </p:cNvGrpSpPr>
          <p:nvPr/>
        </p:nvGrpSpPr>
        <p:grpSpPr bwMode="auto">
          <a:xfrm>
            <a:off x="5029200" y="685800"/>
            <a:ext cx="3581400" cy="5929313"/>
            <a:chOff x="3168" y="432"/>
            <a:chExt cx="2256" cy="3735"/>
          </a:xfrm>
        </p:grpSpPr>
        <p:pic>
          <p:nvPicPr>
            <p:cNvPr id="16390" name="Picture 7" descr="fig_BSTF_ResultDistribu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63" r="3226" b="7224"/>
            <a:stretch>
              <a:fillRect/>
            </a:stretch>
          </p:blipFill>
          <p:spPr bwMode="auto">
            <a:xfrm>
              <a:off x="3312" y="432"/>
              <a:ext cx="2112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 Box 9"/>
            <p:cNvSpPr txBox="1">
              <a:spLocks noChangeArrowheads="1"/>
            </p:cNvSpPr>
            <p:nvPr/>
          </p:nvSpPr>
          <p:spPr bwMode="auto">
            <a:xfrm>
              <a:off x="3504" y="2448"/>
              <a:ext cx="15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posterior pdf of the source time function</a:t>
              </a:r>
            </a:p>
          </p:txBody>
        </p:sp>
        <p:sp>
          <p:nvSpPr>
            <p:cNvPr id="16392" name="Text Box 10"/>
            <p:cNvSpPr txBox="1">
              <a:spLocks noChangeArrowheads="1"/>
            </p:cNvSpPr>
            <p:nvPr/>
          </p:nvSpPr>
          <p:spPr bwMode="auto">
            <a:xfrm>
              <a:off x="3552" y="528"/>
              <a:ext cx="17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posterior pdf</a:t>
              </a:r>
              <a:r>
                <a:rPr lang="ja-JP" altLang="en-US" sz="1800"/>
                <a:t>’</a:t>
              </a:r>
              <a:r>
                <a:rPr lang="en-US" sz="1800"/>
                <a:t>s of the 6 basis function weights</a:t>
              </a:r>
            </a:p>
          </p:txBody>
        </p: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3456" y="3657"/>
              <a:ext cx="15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black line = median</a:t>
              </a:r>
            </a:p>
          </p:txBody>
        </p:sp>
        <p:sp>
          <p:nvSpPr>
            <p:cNvPr id="16394" name="Line 12"/>
            <p:cNvSpPr>
              <a:spLocks noChangeShapeType="1"/>
            </p:cNvSpPr>
            <p:nvPr/>
          </p:nvSpPr>
          <p:spPr bwMode="auto">
            <a:xfrm flipV="1">
              <a:off x="3456" y="2256"/>
              <a:ext cx="0" cy="16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Line 14"/>
            <p:cNvSpPr>
              <a:spLocks noChangeShapeType="1"/>
            </p:cNvSpPr>
            <p:nvPr/>
          </p:nvSpPr>
          <p:spPr bwMode="auto">
            <a:xfrm flipV="1">
              <a:off x="3456" y="3936"/>
              <a:ext cx="1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Text Box 15"/>
            <p:cNvSpPr txBox="1">
              <a:spLocks noChangeArrowheads="1"/>
            </p:cNvSpPr>
            <p:nvPr/>
          </p:nvSpPr>
          <p:spPr bwMode="auto">
            <a:xfrm>
              <a:off x="3792" y="3936"/>
              <a:ext cx="15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time (0-25 sec)</a:t>
              </a:r>
            </a:p>
          </p:txBody>
        </p:sp>
        <p:sp>
          <p:nvSpPr>
            <p:cNvPr id="16397" name="Text Box 16"/>
            <p:cNvSpPr txBox="1">
              <a:spLocks noChangeArrowheads="1"/>
            </p:cNvSpPr>
            <p:nvPr/>
          </p:nvSpPr>
          <p:spPr bwMode="auto">
            <a:xfrm rot="-5400000">
              <a:off x="2756" y="2956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displacement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72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6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-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39582" r="4430" b="12915"/>
          <a:stretch/>
        </p:blipFill>
        <p:spPr bwMode="auto">
          <a:xfrm>
            <a:off x="4572000" y="2924712"/>
            <a:ext cx="4513263" cy="31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610" y="1398226"/>
            <a:ext cx="4015532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Input for </a:t>
            </a:r>
            <a:r>
              <a:rPr lang="en-US" sz="2200" dirty="0" smtClean="0"/>
              <a:t>finite-frequency waveform tomography are </a:t>
            </a:r>
            <a:r>
              <a:rPr lang="en-US" sz="2200" dirty="0" err="1" smtClean="0"/>
              <a:t>traveltime</a:t>
            </a:r>
            <a:r>
              <a:rPr lang="en-US" sz="2200" dirty="0" smtClean="0"/>
              <a:t> delays </a:t>
            </a:r>
            <a:r>
              <a:rPr lang="en-US" sz="2200" dirty="0" err="1" smtClean="0"/>
              <a:t>dT</a:t>
            </a:r>
            <a:r>
              <a:rPr lang="en-US" sz="2200" dirty="0" smtClean="0"/>
              <a:t> (or amplitude anomalies </a:t>
            </a:r>
            <a:r>
              <a:rPr lang="en-US" sz="2200" dirty="0" err="1" smtClean="0"/>
              <a:t>dA</a:t>
            </a:r>
            <a:r>
              <a:rPr lang="en-US" sz="2200" dirty="0" smtClean="0"/>
              <a:t>/A) </a:t>
            </a:r>
            <a:r>
              <a:rPr lang="en-US" sz="2200" dirty="0" smtClean="0">
                <a:solidFill>
                  <a:srgbClr val="FF0000"/>
                </a:solidFill>
              </a:rPr>
              <a:t>measured by cross-correlation </a:t>
            </a:r>
            <a:r>
              <a:rPr lang="en-US" sz="2200" dirty="0" smtClean="0"/>
              <a:t>misfit.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rgbClr val="FF0000"/>
                </a:solidFill>
              </a:rPr>
              <a:t>E</a:t>
            </a:r>
            <a:r>
              <a:rPr lang="en-US" sz="2200" dirty="0" smtClean="0">
                <a:solidFill>
                  <a:srgbClr val="FF0000"/>
                </a:solidFill>
              </a:rPr>
              <a:t>stimating measurement variances σ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(</a:t>
            </a:r>
            <a:r>
              <a:rPr lang="en-US" sz="2200" dirty="0" err="1" smtClean="0">
                <a:solidFill>
                  <a:srgbClr val="FF0000"/>
                </a:solidFill>
              </a:rPr>
              <a:t>dT</a:t>
            </a:r>
            <a:r>
              <a:rPr lang="en-US" sz="2200" dirty="0" smtClean="0">
                <a:solidFill>
                  <a:srgbClr val="FF0000"/>
                </a:solidFill>
              </a:rPr>
              <a:t>) is </a:t>
            </a:r>
            <a:r>
              <a:rPr lang="en-US" sz="2200" dirty="0" smtClean="0">
                <a:solidFill>
                  <a:srgbClr val="FF0000"/>
                </a:solidFill>
              </a:rPr>
              <a:t>challenging. </a:t>
            </a:r>
            <a:r>
              <a:rPr lang="en-US" sz="2200" dirty="0" smtClean="0">
                <a:solidFill>
                  <a:srgbClr val="FF0000"/>
                </a:solidFill>
              </a:rPr>
              <a:t>And</a:t>
            </a:r>
            <a:r>
              <a:rPr lang="en-US" sz="2200" dirty="0" smtClean="0">
                <a:solidFill>
                  <a:srgbClr val="FF0000"/>
                </a:solidFill>
              </a:rPr>
              <a:t> covariances are </a:t>
            </a:r>
            <a:r>
              <a:rPr lang="en-US" sz="2200" dirty="0" smtClean="0">
                <a:solidFill>
                  <a:srgbClr val="FF0000"/>
                </a:solidFill>
              </a:rPr>
              <a:t>almost always neglected.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smtClean="0"/>
              <a:t>Main </a:t>
            </a:r>
            <a:r>
              <a:rPr lang="en-US" sz="2200" dirty="0" smtClean="0"/>
              <a:t>causes of </a:t>
            </a:r>
            <a:r>
              <a:rPr lang="en-US" sz="2200" dirty="0" err="1" smtClean="0"/>
              <a:t>msmt</a:t>
            </a:r>
            <a:r>
              <a:rPr lang="en-US" sz="2200" dirty="0" smtClean="0"/>
              <a:t> errors </a:t>
            </a:r>
            <a:r>
              <a:rPr lang="en-US" sz="2200" dirty="0" smtClean="0"/>
              <a:t>are misestimates of earthquake source properties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ym typeface="Wingdings"/>
              </a:rPr>
              <a:t>motivation to estimate sources.</a:t>
            </a:r>
            <a:endParaRPr lang="en-US" sz="2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83" y="192410"/>
            <a:ext cx="5000173" cy="241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6029718" y="384829"/>
            <a:ext cx="1244431" cy="168042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646959" y="3513248"/>
            <a:ext cx="906523" cy="9387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1662" y="113916"/>
            <a:ext cx="3746896" cy="109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Why not use existing source catalogues?</a:t>
            </a:r>
            <a:endParaRPr lang="en-US" sz="28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533170"/>
              </p:ext>
            </p:extLst>
          </p:nvPr>
        </p:nvGraphicFramePr>
        <p:xfrm>
          <a:off x="5481778" y="186476"/>
          <a:ext cx="547940" cy="93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41" name="Equation" r:id="rId5" imgW="254000" imgH="431800" progId="Equation.3">
                  <p:embed/>
                </p:oleObj>
              </mc:Choice>
              <mc:Fallback>
                <p:oleObj name="Equation" r:id="rId5" imgW="254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1778" y="186476"/>
                        <a:ext cx="547940" cy="931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02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4_1_MFI_GRF_RAW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b="-7703"/>
          <a:stretch/>
        </p:blipFill>
        <p:spPr>
          <a:xfrm>
            <a:off x="446332" y="1306195"/>
            <a:ext cx="8620707" cy="5996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08"/>
            <a:ext cx="9144000" cy="617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300" dirty="0" smtClean="0"/>
              <a:t>Harnessing core-diffracted waves</a:t>
            </a:r>
            <a:endParaRPr lang="en-US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6349332" y="4156678"/>
            <a:ext cx="294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Modeling: </a:t>
            </a:r>
            <a:r>
              <a:rPr lang="en-US" dirty="0" err="1" smtClean="0"/>
              <a:t>AxiSEM</a:t>
            </a:r>
            <a:r>
              <a:rPr lang="en-US" dirty="0" smtClean="0"/>
              <a:t>, </a:t>
            </a:r>
            <a:r>
              <a:rPr lang="en-US" dirty="0" err="1" smtClean="0"/>
              <a:t>YSpec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327584" y="3637869"/>
            <a:ext cx="3116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epicentral</a:t>
            </a:r>
            <a:r>
              <a:rPr lang="en-US" sz="2200" dirty="0" smtClean="0"/>
              <a:t> distance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96704" y="837915"/>
            <a:ext cx="1866319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observed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714904" y="840585"/>
            <a:ext cx="2211090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Green’s </a:t>
            </a:r>
            <a:r>
              <a:rPr lang="en-US" sz="2200" dirty="0" err="1" smtClean="0"/>
              <a:t>fctns</a:t>
            </a:r>
            <a:endParaRPr lang="en-US" sz="2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4377" y="133496"/>
            <a:ext cx="9144000" cy="61767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/>
              <a:t>B</a:t>
            </a:r>
            <a:r>
              <a:rPr lang="en-US" sz="2800" dirty="0" smtClean="0"/>
              <a:t>roadband </a:t>
            </a:r>
            <a:r>
              <a:rPr lang="en-US" sz="2800" dirty="0" smtClean="0"/>
              <a:t>waveform </a:t>
            </a:r>
            <a:r>
              <a:rPr lang="en-US" sz="2800" dirty="0" smtClean="0"/>
              <a:t>example, </a:t>
            </a:r>
            <a:r>
              <a:rPr lang="en-US" sz="2800" dirty="0" err="1" smtClean="0"/>
              <a:t>P+Pdiff</a:t>
            </a:r>
            <a:r>
              <a:rPr lang="en-US" sz="2800" dirty="0" smtClean="0"/>
              <a:t> recorded on </a:t>
            </a:r>
            <a:r>
              <a:rPr lang="en-US" sz="2800" dirty="0" err="1" smtClean="0"/>
              <a:t>USArray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501752" y="1098312"/>
            <a:ext cx="2847580" cy="57596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IG04_2_STF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r="6370"/>
          <a:stretch/>
        </p:blipFill>
        <p:spPr>
          <a:xfrm>
            <a:off x="3561706" y="2405470"/>
            <a:ext cx="2729902" cy="22319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4796" y="1183243"/>
            <a:ext cx="29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</a:t>
            </a:r>
            <a:r>
              <a:rPr lang="en-US" sz="2000" dirty="0"/>
              <a:t>7.5 event in Sumatra, </a:t>
            </a:r>
            <a:r>
              <a:rPr lang="en-US" sz="2000" dirty="0" smtClean="0"/>
              <a:t>depth 82 km, 2009</a:t>
            </a:r>
            <a:r>
              <a:rPr lang="en-US" sz="2000" dirty="0"/>
              <a:t>/09/</a:t>
            </a:r>
            <a:r>
              <a:rPr lang="en-US" sz="2000" dirty="0" smtClean="0"/>
              <a:t>30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213147" y="3230354"/>
            <a:ext cx="4329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=                        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40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4_1_MFI_GRF_RAW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b="-7703"/>
          <a:stretch/>
        </p:blipFill>
        <p:spPr>
          <a:xfrm>
            <a:off x="446332" y="1306195"/>
            <a:ext cx="8620707" cy="5996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08"/>
            <a:ext cx="9144000" cy="617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300" dirty="0" smtClean="0"/>
              <a:t>Harnessing core-diffracted waves</a:t>
            </a:r>
            <a:endParaRPr lang="en-US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6349332" y="4156678"/>
            <a:ext cx="294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Modeling: </a:t>
            </a:r>
            <a:r>
              <a:rPr lang="en-US" dirty="0" err="1" smtClean="0"/>
              <a:t>AxiSEM</a:t>
            </a:r>
            <a:r>
              <a:rPr lang="en-US" dirty="0" smtClean="0"/>
              <a:t>, </a:t>
            </a:r>
            <a:r>
              <a:rPr lang="en-US" dirty="0" err="1" smtClean="0"/>
              <a:t>YSpec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327584" y="3637869"/>
            <a:ext cx="3116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epicentral</a:t>
            </a:r>
            <a:r>
              <a:rPr lang="en-US" sz="2200" dirty="0" smtClean="0"/>
              <a:t> distance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96704" y="837915"/>
            <a:ext cx="1866319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observed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714904" y="840585"/>
            <a:ext cx="2211090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Green’s </a:t>
            </a:r>
            <a:r>
              <a:rPr lang="en-US" sz="2200" dirty="0" err="1" smtClean="0"/>
              <a:t>fctns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681975" y="842775"/>
            <a:ext cx="2565837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predicted: GRF * STF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4377" y="133496"/>
            <a:ext cx="9144000" cy="61767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/>
              <a:t>B</a:t>
            </a:r>
            <a:r>
              <a:rPr lang="en-US" sz="2800" dirty="0" smtClean="0"/>
              <a:t>roadband </a:t>
            </a:r>
            <a:r>
              <a:rPr lang="en-US" sz="2800" dirty="0" smtClean="0"/>
              <a:t>waveform </a:t>
            </a:r>
            <a:r>
              <a:rPr lang="en-US" sz="2800" dirty="0" smtClean="0"/>
              <a:t>example, </a:t>
            </a:r>
            <a:r>
              <a:rPr lang="en-US" sz="2800" dirty="0" err="1" smtClean="0"/>
              <a:t>P+Pdiff</a:t>
            </a:r>
            <a:r>
              <a:rPr lang="en-US" sz="2800" dirty="0" smtClean="0"/>
              <a:t> recorded on </a:t>
            </a:r>
            <a:r>
              <a:rPr lang="en-US" sz="2800" dirty="0" err="1" smtClean="0"/>
              <a:t>USArray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437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13"/>
          <p:cNvGrpSpPr>
            <a:grpSpLocks/>
          </p:cNvGrpSpPr>
          <p:nvPr/>
        </p:nvGrpSpPr>
        <p:grpSpPr bwMode="auto">
          <a:xfrm>
            <a:off x="4356100" y="188913"/>
            <a:ext cx="4608513" cy="6408737"/>
            <a:chOff x="4427984" y="188640"/>
            <a:chExt cx="4608512" cy="6408712"/>
          </a:xfrm>
        </p:grpSpPr>
        <p:grpSp>
          <p:nvGrpSpPr>
            <p:cNvPr id="8196" name="Group 10"/>
            <p:cNvGrpSpPr>
              <a:grpSpLocks/>
            </p:cNvGrpSpPr>
            <p:nvPr/>
          </p:nvGrpSpPr>
          <p:grpSpPr bwMode="auto">
            <a:xfrm>
              <a:off x="4427984" y="188640"/>
              <a:ext cx="4572000" cy="6408712"/>
              <a:chOff x="-36512" y="908720"/>
              <a:chExt cx="4572000" cy="6408712"/>
            </a:xfrm>
          </p:grpSpPr>
          <p:pic>
            <p:nvPicPr>
              <p:cNvPr id="8204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520"/>
              <a:stretch>
                <a:fillRect/>
              </a:stretch>
            </p:blipFill>
            <p:spPr bwMode="auto">
              <a:xfrm>
                <a:off x="11111" y="5260610"/>
                <a:ext cx="4524377" cy="2056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5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>
                <a:fillRect/>
              </a:stretch>
            </p:blipFill>
            <p:spPr bwMode="auto">
              <a:xfrm>
                <a:off x="83119" y="908720"/>
                <a:ext cx="4452369" cy="2651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6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 bwMode="auto">
              <a:xfrm>
                <a:off x="-36512" y="3253574"/>
                <a:ext cx="4572000" cy="1931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197" name="Group 6"/>
            <p:cNvGrpSpPr>
              <a:grpSpLocks/>
            </p:cNvGrpSpPr>
            <p:nvPr/>
          </p:nvGrpSpPr>
          <p:grpSpPr bwMode="auto">
            <a:xfrm>
              <a:off x="4475607" y="2276872"/>
              <a:ext cx="4560889" cy="2448272"/>
              <a:chOff x="4475607" y="2276872"/>
              <a:chExt cx="4560889" cy="2448272"/>
            </a:xfrm>
          </p:grpSpPr>
          <p:sp>
            <p:nvSpPr>
              <p:cNvPr id="8198" name="Isosceles Triangle 2"/>
              <p:cNvSpPr>
                <a:spLocks noChangeArrowheads="1"/>
              </p:cNvSpPr>
              <p:nvPr/>
            </p:nvSpPr>
            <p:spPr bwMode="auto">
              <a:xfrm>
                <a:off x="5724128" y="2276872"/>
                <a:ext cx="360040" cy="3600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9" name="Isosceles Triangle 9"/>
              <p:cNvSpPr>
                <a:spLocks noChangeArrowheads="1"/>
              </p:cNvSpPr>
              <p:nvPr/>
            </p:nvSpPr>
            <p:spPr bwMode="auto">
              <a:xfrm>
                <a:off x="6058767" y="2276872"/>
                <a:ext cx="360040" cy="3600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0" name="Isosceles Triangle 11"/>
              <p:cNvSpPr>
                <a:spLocks noChangeArrowheads="1"/>
              </p:cNvSpPr>
              <p:nvPr/>
            </p:nvSpPr>
            <p:spPr bwMode="auto">
              <a:xfrm>
                <a:off x="5580111" y="4077072"/>
                <a:ext cx="3456385" cy="432048"/>
              </a:xfrm>
              <a:prstGeom prst="triangle">
                <a:avLst>
                  <a:gd name="adj" fmla="val 4755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1" name="Isosceles Triangle 12"/>
              <p:cNvSpPr>
                <a:spLocks noChangeArrowheads="1"/>
              </p:cNvSpPr>
              <p:nvPr/>
            </p:nvSpPr>
            <p:spPr bwMode="auto">
              <a:xfrm>
                <a:off x="5283613" y="3789040"/>
                <a:ext cx="396527" cy="751490"/>
              </a:xfrm>
              <a:prstGeom prst="triangle">
                <a:avLst>
                  <a:gd name="adj" fmla="val 58542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2" name="Isosceles Triangle 3"/>
              <p:cNvSpPr>
                <a:spLocks noChangeArrowheads="1"/>
              </p:cNvSpPr>
              <p:nvPr/>
            </p:nvSpPr>
            <p:spPr bwMode="auto">
              <a:xfrm rot="-9828851">
                <a:off x="5481876" y="4365104"/>
                <a:ext cx="314260" cy="3600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3" name="Rectangle 5"/>
              <p:cNvSpPr>
                <a:spLocks noChangeArrowheads="1"/>
              </p:cNvSpPr>
              <p:nvPr/>
            </p:nvSpPr>
            <p:spPr bwMode="auto">
              <a:xfrm>
                <a:off x="4475607" y="4221088"/>
                <a:ext cx="9623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35" y="141545"/>
            <a:ext cx="4209033" cy="160302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charset="0"/>
              </a:rPr>
              <a:t>Most needed: </a:t>
            </a:r>
            <a:br>
              <a:rPr lang="en-US" sz="2800" dirty="0" smtClean="0">
                <a:ea typeface="ＭＳ Ｐゴシック" charset="0"/>
              </a:rPr>
            </a:br>
            <a:r>
              <a:rPr lang="en-US" sz="2800" dirty="0" smtClean="0">
                <a:ea typeface="ＭＳ Ｐゴシック" charset="0"/>
              </a:rPr>
              <a:t>correct source depths and source time functions.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17435" y="2222616"/>
            <a:ext cx="435829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Bb G</a:t>
            </a:r>
            <a:r>
              <a:rPr lang="en-US" sz="2400" dirty="0" smtClean="0"/>
              <a:t>reen’s </a:t>
            </a:r>
            <a:r>
              <a:rPr lang="en-US" sz="2400" dirty="0" smtClean="0"/>
              <a:t>functions </a:t>
            </a:r>
            <a:r>
              <a:rPr lang="en-US" sz="2400" dirty="0" smtClean="0"/>
              <a:t>often </a:t>
            </a:r>
            <a:r>
              <a:rPr lang="en-US" sz="2400" dirty="0" smtClean="0"/>
              <a:t>differ dramatically from observed </a:t>
            </a:r>
            <a:r>
              <a:rPr lang="en-US" sz="2400" dirty="0" smtClean="0"/>
              <a:t>bb seismograms.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Wrong depth estimate causes wrong spacing of depth phases </a:t>
            </a:r>
            <a:r>
              <a:rPr lang="en-US" sz="2400" dirty="0" err="1" smtClean="0"/>
              <a:t>pP</a:t>
            </a:r>
            <a:r>
              <a:rPr lang="en-US" sz="2400" dirty="0" smtClean="0"/>
              <a:t>, </a:t>
            </a:r>
            <a:r>
              <a:rPr lang="en-US" sz="2400" dirty="0" err="1" smtClean="0"/>
              <a:t>sP.</a:t>
            </a:r>
            <a:endParaRPr lang="en-US" sz="2400" dirty="0" smtClean="0"/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3FA"/>
                </a:solidFill>
              </a:rPr>
              <a:t>Source </a:t>
            </a:r>
            <a:r>
              <a:rPr lang="en-US" sz="2400" dirty="0" smtClean="0">
                <a:solidFill>
                  <a:srgbClr val="FF03FA"/>
                </a:solidFill>
              </a:rPr>
              <a:t>time </a:t>
            </a:r>
            <a:r>
              <a:rPr lang="en-US" sz="2400" dirty="0" smtClean="0">
                <a:solidFill>
                  <a:srgbClr val="FF03FA"/>
                </a:solidFill>
              </a:rPr>
              <a:t>function</a:t>
            </a:r>
            <a:r>
              <a:rPr lang="en-US" sz="2400" dirty="0"/>
              <a:t> </a:t>
            </a:r>
            <a:r>
              <a:rPr lang="en-US" sz="2400" dirty="0" smtClean="0"/>
              <a:t>convolves Green’s function</a:t>
            </a:r>
            <a:r>
              <a:rPr lang="en-US" sz="2400" dirty="0" smtClean="0"/>
              <a:t>, it reflects </a:t>
            </a:r>
            <a:r>
              <a:rPr lang="en-US" sz="2400" dirty="0" smtClean="0"/>
              <a:t>earthquake rupture </a:t>
            </a:r>
            <a:r>
              <a:rPr lang="en-US" sz="2400" dirty="0" smtClean="0"/>
              <a:t>process.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Not estimated by any </a:t>
            </a:r>
            <a:r>
              <a:rPr lang="en-US" sz="2400" dirty="0" smtClean="0">
                <a:solidFill>
                  <a:srgbClr val="000000"/>
                </a:solidFill>
              </a:rPr>
              <a:t>earthquake </a:t>
            </a:r>
            <a:r>
              <a:rPr lang="en-US" sz="2400" dirty="0" smtClean="0">
                <a:solidFill>
                  <a:srgbClr val="000000"/>
                </a:solidFill>
              </a:rPr>
              <a:t>service.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867400" y="2833688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P, pP, sP phases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68" y="184841"/>
            <a:ext cx="4810943" cy="1585377"/>
          </a:xfrm>
        </p:spPr>
        <p:txBody>
          <a:bodyPr>
            <a:noAutofit/>
          </a:bodyPr>
          <a:lstStyle/>
          <a:p>
            <a:r>
              <a:rPr lang="en-US" sz="2800" dirty="0" smtClean="0"/>
              <a:t>We have been </a:t>
            </a:r>
            <a:r>
              <a:rPr lang="en-US" sz="2800" dirty="0" err="1" smtClean="0"/>
              <a:t>deconvolving</a:t>
            </a:r>
            <a:r>
              <a:rPr lang="en-US" sz="2800" dirty="0" smtClean="0"/>
              <a:t> source time functions from teleseismic broadband seismograms since 2005.</a:t>
            </a:r>
            <a:endParaRPr lang="en-US" sz="28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8182" y="2489127"/>
            <a:ext cx="4353154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200" dirty="0" smtClean="0">
                <a:latin typeface="+mn-lt"/>
              </a:rPr>
              <a:t>Deterministic approach, user interaction time is non-negligible.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200" dirty="0" smtClean="0">
                <a:latin typeface="+mn-lt"/>
              </a:rPr>
              <a:t>Problem is non-linear in depth.</a:t>
            </a:r>
            <a:endParaRPr lang="en-US" sz="22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200" dirty="0" smtClean="0">
                <a:latin typeface="+mn-lt"/>
              </a:rPr>
              <a:t>Showing source-time function solutions for different trial depths, for a </a:t>
            </a:r>
            <a:r>
              <a:rPr lang="en-US" sz="2200" dirty="0" err="1" smtClean="0">
                <a:latin typeface="+mn-lt"/>
              </a:rPr>
              <a:t>m</a:t>
            </a:r>
            <a:r>
              <a:rPr lang="en-US" sz="2200" baseline="-25000" dirty="0" err="1" smtClean="0">
                <a:latin typeface="+mn-lt"/>
              </a:rPr>
              <a:t>b</a:t>
            </a:r>
            <a:r>
              <a:rPr lang="en-US" sz="2200" dirty="0" smtClean="0">
                <a:latin typeface="+mn-lt"/>
              </a:rPr>
              <a:t> = 6.0 Aleutians earthquake.</a:t>
            </a:r>
            <a:endParaRPr lang="en-US" sz="2200" dirty="0">
              <a:latin typeface="+mn-lt"/>
            </a:endParaRPr>
          </a:p>
        </p:txBody>
      </p:sp>
      <p:pic>
        <p:nvPicPr>
          <p:cNvPr id="4" name="Picture 3" descr="Fig3_SiglochNolet2006_GJI_FFAmplitudesTTim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9353" r="51899" b="47065"/>
          <a:stretch/>
        </p:blipFill>
        <p:spPr>
          <a:xfrm>
            <a:off x="5195818" y="291435"/>
            <a:ext cx="3823096" cy="64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07_map_staev_global_new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" y="4168966"/>
            <a:ext cx="5187745" cy="2638485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4878" y="76200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charset="0"/>
              </a:rPr>
              <a:t>Fully probabilistic</a:t>
            </a:r>
            <a:r>
              <a:rPr lang="en-US" sz="2800" dirty="0" smtClean="0">
                <a:ea typeface="ＭＳ Ｐゴシック" charset="0"/>
              </a:rPr>
              <a:t> </a:t>
            </a:r>
            <a:r>
              <a:rPr lang="en-US" sz="2800" dirty="0">
                <a:ea typeface="ＭＳ Ｐゴシック" charset="0"/>
              </a:rPr>
              <a:t>source inversion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02477" y="904057"/>
            <a:ext cx="604796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 err="1">
                <a:latin typeface="+mn-lt"/>
              </a:rPr>
              <a:t>D</a:t>
            </a:r>
            <a:r>
              <a:rPr lang="en-US" sz="2200" dirty="0" err="1" smtClean="0">
                <a:latin typeface="+mn-lt"/>
              </a:rPr>
              <a:t>econvolved</a:t>
            </a:r>
            <a:r>
              <a:rPr lang="en-US" sz="2200" dirty="0" smtClean="0">
                <a:latin typeface="+mn-lt"/>
              </a:rPr>
              <a:t> ~4000 </a:t>
            </a:r>
            <a:r>
              <a:rPr lang="en-US" sz="2200" dirty="0" smtClean="0">
                <a:latin typeface="+mn-lt"/>
              </a:rPr>
              <a:t>source time </a:t>
            </a:r>
            <a:r>
              <a:rPr lang="en-US" sz="2200" dirty="0" smtClean="0">
                <a:latin typeface="+mn-lt"/>
              </a:rPr>
              <a:t>functions deterministically &amp; semi-automated. </a:t>
            </a:r>
            <a:r>
              <a:rPr lang="en-US" sz="2200" dirty="0" smtClean="0">
                <a:latin typeface="+mn-lt"/>
              </a:rPr>
              <a:t>Want to automate, </a:t>
            </a:r>
            <a:r>
              <a:rPr lang="en-US" sz="2200" dirty="0" smtClean="0">
                <a:latin typeface="+mn-lt"/>
              </a:rPr>
              <a:t>using experience </a:t>
            </a:r>
            <a:r>
              <a:rPr lang="en-US" sz="2200" dirty="0" smtClean="0">
                <a:latin typeface="+mn-lt"/>
              </a:rPr>
              <a:t>as prior knowledge. 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latin typeface="+mn-lt"/>
              </a:rPr>
              <a:t>Why Bayesian? Ensemble of </a:t>
            </a:r>
            <a:r>
              <a:rPr lang="en-US" sz="2200" b="1" dirty="0" err="1" smtClean="0">
                <a:latin typeface="+mn-lt"/>
              </a:rPr>
              <a:t>stfs</a:t>
            </a:r>
            <a:r>
              <a:rPr lang="en-US" sz="2200" b="1" dirty="0" smtClean="0">
                <a:latin typeface="+mn-lt"/>
              </a:rPr>
              <a:t> propagates source uncertainties into waveform uncertainties and thus </a:t>
            </a:r>
            <a:r>
              <a:rPr lang="en-US" sz="2200" b="1" dirty="0" err="1" smtClean="0">
                <a:latin typeface="+mn-lt"/>
              </a:rPr>
              <a:t>dT</a:t>
            </a:r>
            <a:r>
              <a:rPr lang="en-US" sz="2200" b="1" dirty="0" smtClean="0">
                <a:latin typeface="+mn-lt"/>
              </a:rPr>
              <a:t> uncertainties.</a:t>
            </a:r>
            <a:endParaRPr lang="en-US" sz="2200" b="1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 smtClean="0">
                <a:latin typeface="+mn-lt"/>
              </a:rPr>
              <a:t>Nonlinear </a:t>
            </a:r>
            <a:r>
              <a:rPr lang="en-US" sz="2200" dirty="0">
                <a:latin typeface="+mn-lt"/>
              </a:rPr>
              <a:t>problem (in depth</a:t>
            </a:r>
            <a:r>
              <a:rPr lang="en-US" sz="2200" dirty="0" smtClean="0">
                <a:latin typeface="+mn-lt"/>
              </a:rPr>
              <a:t>). </a:t>
            </a:r>
            <a:r>
              <a:rPr lang="en-US" sz="2200" dirty="0">
                <a:latin typeface="+mn-lt"/>
              </a:rPr>
              <a:t>L</a:t>
            </a:r>
            <a:r>
              <a:rPr lang="en-US" sz="2200" dirty="0" smtClean="0">
                <a:latin typeface="+mn-lt"/>
              </a:rPr>
              <a:t>imited </a:t>
            </a:r>
            <a:r>
              <a:rPr lang="en-US" sz="2200" dirty="0">
                <a:latin typeface="+mn-lt"/>
              </a:rPr>
              <a:t>number of unknowns (1 for depth, 6 for moment tensor, 4-12 for </a:t>
            </a:r>
            <a:r>
              <a:rPr lang="en-US" sz="2200" dirty="0" err="1">
                <a:latin typeface="+mn-lt"/>
              </a:rPr>
              <a:t>stf</a:t>
            </a:r>
            <a:r>
              <a:rPr lang="en-US" sz="2200" dirty="0" smtClean="0">
                <a:latin typeface="+mn-lt"/>
              </a:rPr>
              <a:t>)</a:t>
            </a:r>
            <a:r>
              <a:rPr lang="en-US" sz="2200" dirty="0">
                <a:latin typeface="+mn-lt"/>
              </a:rPr>
              <a:t>.</a:t>
            </a:r>
          </a:p>
        </p:txBody>
      </p:sp>
      <p:pic>
        <p:nvPicPr>
          <p:cNvPr id="13316" name="Picture 6" descr="stfcoll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41" y="838200"/>
            <a:ext cx="244382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8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10838" y="1257915"/>
            <a:ext cx="4608003" cy="44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Nonlinear problem </a:t>
            </a:r>
            <a:r>
              <a:rPr lang="en-US" sz="2200" dirty="0" smtClean="0">
                <a:latin typeface="+mn-lt"/>
                <a:sym typeface="Wingdings"/>
              </a:rPr>
              <a:t> n</a:t>
            </a:r>
            <a:r>
              <a:rPr lang="en-US" sz="2200" dirty="0" smtClean="0">
                <a:latin typeface="+mn-lt"/>
              </a:rPr>
              <a:t>eed </a:t>
            </a:r>
            <a:r>
              <a:rPr lang="en-US" sz="2200" dirty="0">
                <a:latin typeface="+mn-lt"/>
              </a:rPr>
              <a:t>to parameterize the unknown STF by only a few basis functions.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latin typeface="+mn-lt"/>
              </a:rPr>
              <a:t>Solution: we decomposed our 900 most robust, manually </a:t>
            </a:r>
            <a:r>
              <a:rPr lang="en-US" sz="2200" dirty="0" err="1">
                <a:latin typeface="+mn-lt"/>
              </a:rPr>
              <a:t>deconvolved</a:t>
            </a:r>
            <a:r>
              <a:rPr lang="en-US" sz="2200" dirty="0">
                <a:latin typeface="+mn-lt"/>
              </a:rPr>
              <a:t> STFs into empirical orthogonal functions (EOFs).</a:t>
            </a:r>
          </a:p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Monte </a:t>
            </a:r>
            <a:r>
              <a:rPr lang="en-US" sz="2200" dirty="0">
                <a:latin typeface="+mn-lt"/>
              </a:rPr>
              <a:t>Carlo scheme (</a:t>
            </a:r>
            <a:r>
              <a:rPr lang="en-US" sz="2200" dirty="0" err="1" smtClean="0">
                <a:latin typeface="+mn-lt"/>
              </a:rPr>
              <a:t>Neighbourhood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algorithm) draws the weights of the first 4-8 first EOFs, to synthesize/</a:t>
            </a:r>
            <a:r>
              <a:rPr lang="en-US" sz="2200" dirty="0" smtClean="0">
                <a:latin typeface="+mn-lt"/>
              </a:rPr>
              <a:t>approximate the posterior distribution of </a:t>
            </a:r>
            <a:r>
              <a:rPr lang="en-US" sz="2200" dirty="0">
                <a:latin typeface="+mn-lt"/>
              </a:rPr>
              <a:t>the STF.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1686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4878" y="76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ea typeface="ＭＳ Ｐゴシック" charset="0"/>
              </a:rPr>
              <a:t>Bayesian source inversion: empirical basis functions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6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7731</TotalTime>
  <Words>1311</Words>
  <Application>Microsoft Macintosh PowerPoint</Application>
  <PresentationFormat>On-screen Show (4:3)</PresentationFormat>
  <Paragraphs>110</Paragraphs>
  <Slides>23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PowerPoint Presentation</vt:lpstr>
      <vt:lpstr>Blue: moderate to large earthquakes from 1999-2010, used for waveform tomography. Red: Recording broadband stations.</vt:lpstr>
      <vt:lpstr>PowerPoint Presentation</vt:lpstr>
      <vt:lpstr>Harnessing core-diffracted waves</vt:lpstr>
      <vt:lpstr>Harnessing core-diffracted waves</vt:lpstr>
      <vt:lpstr>Most needed:  correct source depths and source time functions.</vt:lpstr>
      <vt:lpstr>We have been deconvolving source time functions from teleseismic broadband seismograms since 2005.</vt:lpstr>
      <vt:lpstr>Fully probabilistic source inversion</vt:lpstr>
      <vt:lpstr>PowerPoint Presentation</vt:lpstr>
      <vt:lpstr>PowerPoint Presentation</vt:lpstr>
      <vt:lpstr>Harnessing core-diffracted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Bayesian source inversion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Sigloch</dc:creator>
  <cp:lastModifiedBy>Karin Sigloch</cp:lastModifiedBy>
  <cp:revision>376</cp:revision>
  <cp:lastPrinted>2015-05-25T21:17:04Z</cp:lastPrinted>
  <dcterms:created xsi:type="dcterms:W3CDTF">2015-05-23T20:05:37Z</dcterms:created>
  <dcterms:modified xsi:type="dcterms:W3CDTF">2017-04-06T22:05:57Z</dcterms:modified>
</cp:coreProperties>
</file>